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11"/>
  </p:notesMasterIdLst>
  <p:sldIdLst>
    <p:sldId id="256" r:id="rId2"/>
    <p:sldId id="257" r:id="rId3"/>
    <p:sldId id="258" r:id="rId4"/>
    <p:sldId id="259" r:id="rId5"/>
    <p:sldId id="260" r:id="rId6"/>
    <p:sldId id="261" r:id="rId7"/>
    <p:sldId id="262" r:id="rId8"/>
    <p:sldId id="264" r:id="rId9"/>
    <p:sldId id="263" r:id="rId10"/>
  </p:sldIdLst>
  <p:sldSz cx="12192000" cy="6858000"/>
  <p:notesSz cx="6858000" cy="9144000"/>
  <p:embeddedFontLst>
    <p:embeddedFont>
      <p:font typeface="Inter Light" panose="020B0604020202020204"/>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 name="Google Shape;7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1" name="Google Shape;13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9" name="Google Shape;14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2" name="Google Shape;19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1" name="Google Shape;24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1">
  <p:cSld name="Slide1">
    <p:bg>
      <p:bgPr>
        <a:solidFill>
          <a:schemeClr val="dk1"/>
        </a:solidFill>
        <a:effectLst/>
      </p:bgPr>
    </p:bg>
    <p:spTree>
      <p:nvGrpSpPr>
        <p:cNvPr id="1" name="Shape 6"/>
        <p:cNvGrpSpPr/>
        <p:nvPr/>
      </p:nvGrpSpPr>
      <p:grpSpPr>
        <a:xfrm>
          <a:off x="0" y="0"/>
          <a:ext cx="0" cy="0"/>
          <a:chOff x="0" y="0"/>
          <a:chExt cx="0" cy="0"/>
        </a:xfrm>
      </p:grpSpPr>
      <p:sp>
        <p:nvSpPr>
          <p:cNvPr id="7" name="Google Shape;7;p2"/>
          <p:cNvSpPr>
            <a:spLocks noGrp="1"/>
          </p:cNvSpPr>
          <p:nvPr>
            <p:ph type="pic" idx="2"/>
          </p:nvPr>
        </p:nvSpPr>
        <p:spPr>
          <a:xfrm>
            <a:off x="3024414" y="0"/>
            <a:ext cx="9167586" cy="6858000"/>
          </a:xfrm>
          <a:prstGeom prst="rect">
            <a:avLst/>
          </a:prstGeom>
          <a:solidFill>
            <a:schemeClr val="dk1"/>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2">
  <p:cSld name="Slide2">
    <p:bg>
      <p:bgPr>
        <a:solidFill>
          <a:schemeClr val="dk1"/>
        </a:solidFill>
        <a:effectLst/>
      </p:bgPr>
    </p:bg>
    <p:spTree>
      <p:nvGrpSpPr>
        <p:cNvPr id="1" name="Shape 8"/>
        <p:cNvGrpSpPr/>
        <p:nvPr/>
      </p:nvGrpSpPr>
      <p:grpSpPr>
        <a:xfrm>
          <a:off x="0" y="0"/>
          <a:ext cx="0" cy="0"/>
          <a:chOff x="0" y="0"/>
          <a:chExt cx="0" cy="0"/>
        </a:xfrm>
      </p:grpSpPr>
      <p:sp>
        <p:nvSpPr>
          <p:cNvPr id="9" name="Google Shape;9;p3"/>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3">
  <p:cSld name="Slide3">
    <p:bg>
      <p:bgPr>
        <a:solidFill>
          <a:schemeClr val="dk1"/>
        </a:solidFill>
        <a:effectLst/>
      </p:bgPr>
    </p:bg>
    <p:spTree>
      <p:nvGrpSpPr>
        <p:cNvPr id="1" name="Shape 10"/>
        <p:cNvGrpSpPr/>
        <p:nvPr/>
      </p:nvGrpSpPr>
      <p:grpSpPr>
        <a:xfrm>
          <a:off x="0" y="0"/>
          <a:ext cx="0" cy="0"/>
          <a:chOff x="0" y="0"/>
          <a:chExt cx="0" cy="0"/>
        </a:xfrm>
      </p:grpSpPr>
      <p:sp>
        <p:nvSpPr>
          <p:cNvPr id="11" name="Google Shape;11;p4"/>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2" name="Google Shape;12;p4"/>
          <p:cNvSpPr>
            <a:spLocks noGrp="1"/>
          </p:cNvSpPr>
          <p:nvPr>
            <p:ph type="pic" idx="2"/>
          </p:nvPr>
        </p:nvSpPr>
        <p:spPr>
          <a:xfrm>
            <a:off x="1" y="1402943"/>
            <a:ext cx="3204040" cy="2105897"/>
          </a:xfrm>
          <a:prstGeom prst="rect">
            <a:avLst/>
          </a:prstGeom>
          <a:solidFill>
            <a:schemeClr val="dk1"/>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4">
  <p:cSld name="Slide4">
    <p:bg>
      <p:bgPr>
        <a:solidFill>
          <a:schemeClr val="dk1"/>
        </a:solidFill>
        <a:effectLst/>
      </p:bgPr>
    </p:bg>
    <p:spTree>
      <p:nvGrpSpPr>
        <p:cNvPr id="1" name="Shape 13"/>
        <p:cNvGrpSpPr/>
        <p:nvPr/>
      </p:nvGrpSpPr>
      <p:grpSpPr>
        <a:xfrm>
          <a:off x="0" y="0"/>
          <a:ext cx="0" cy="0"/>
          <a:chOff x="0" y="0"/>
          <a:chExt cx="0" cy="0"/>
        </a:xfrm>
      </p:grpSpPr>
      <p:sp>
        <p:nvSpPr>
          <p:cNvPr id="14" name="Google Shape;14;p5"/>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 name="Google Shape;15;p5"/>
          <p:cNvSpPr>
            <a:spLocks noGrp="1"/>
          </p:cNvSpPr>
          <p:nvPr>
            <p:ph type="pic" idx="2"/>
          </p:nvPr>
        </p:nvSpPr>
        <p:spPr>
          <a:xfrm>
            <a:off x="7465728" y="4533901"/>
            <a:ext cx="4079346" cy="1866900"/>
          </a:xfrm>
          <a:prstGeom prst="rect">
            <a:avLst/>
          </a:prstGeom>
          <a:solidFill>
            <a:schemeClr val="dk1"/>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5">
  <p:cSld name="Slide5">
    <p:bg>
      <p:bgPr>
        <a:solidFill>
          <a:schemeClr val="dk1"/>
        </a:solidFill>
        <a:effectLst/>
      </p:bgPr>
    </p:bg>
    <p:spTree>
      <p:nvGrpSpPr>
        <p:cNvPr id="1" name="Shape 16"/>
        <p:cNvGrpSpPr/>
        <p:nvPr/>
      </p:nvGrpSpPr>
      <p:grpSpPr>
        <a:xfrm>
          <a:off x="0" y="0"/>
          <a:ext cx="0" cy="0"/>
          <a:chOff x="0" y="0"/>
          <a:chExt cx="0" cy="0"/>
        </a:xfrm>
      </p:grpSpPr>
      <p:sp>
        <p:nvSpPr>
          <p:cNvPr id="17" name="Google Shape;17;p6"/>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 name="Google Shape;18;p6"/>
          <p:cNvSpPr>
            <a:spLocks noGrp="1"/>
          </p:cNvSpPr>
          <p:nvPr>
            <p:ph type="pic" idx="2"/>
          </p:nvPr>
        </p:nvSpPr>
        <p:spPr>
          <a:xfrm>
            <a:off x="381000" y="1385227"/>
            <a:ext cx="3795862" cy="4786971"/>
          </a:xfrm>
          <a:prstGeom prst="rect">
            <a:avLst/>
          </a:prstGeom>
          <a:solidFill>
            <a:schemeClr val="dk1"/>
          </a:solid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lide6">
  <p:cSld name="Slide6">
    <p:bg>
      <p:bgPr>
        <a:solidFill>
          <a:schemeClr val="dk1"/>
        </a:solidFill>
        <a:effectLst/>
      </p:bgPr>
    </p:bg>
    <p:spTree>
      <p:nvGrpSpPr>
        <p:cNvPr id="1" name="Shape 19"/>
        <p:cNvGrpSpPr/>
        <p:nvPr/>
      </p:nvGrpSpPr>
      <p:grpSpPr>
        <a:xfrm>
          <a:off x="0" y="0"/>
          <a:ext cx="0" cy="0"/>
          <a:chOff x="0" y="0"/>
          <a:chExt cx="0" cy="0"/>
        </a:xfrm>
      </p:grpSpPr>
      <p:sp>
        <p:nvSpPr>
          <p:cNvPr id="20" name="Google Shape;20;p7"/>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lide7">
  <p:cSld name="Slide7">
    <p:bg>
      <p:bgPr>
        <a:solidFill>
          <a:schemeClr val="dk1"/>
        </a:solidFill>
        <a:effectLst/>
      </p:bgPr>
    </p:bg>
    <p:spTree>
      <p:nvGrpSpPr>
        <p:cNvPr id="1" name="Shape 21"/>
        <p:cNvGrpSpPr/>
        <p:nvPr/>
      </p:nvGrpSpPr>
      <p:grpSpPr>
        <a:xfrm>
          <a:off x="0" y="0"/>
          <a:ext cx="0" cy="0"/>
          <a:chOff x="0" y="0"/>
          <a:chExt cx="0" cy="0"/>
        </a:xfrm>
      </p:grpSpPr>
      <p:sp>
        <p:nvSpPr>
          <p:cNvPr id="22" name="Google Shape;22;p8"/>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3" name="Google Shape;23;p8"/>
          <p:cNvSpPr>
            <a:spLocks noGrp="1"/>
          </p:cNvSpPr>
          <p:nvPr>
            <p:ph type="pic" idx="2"/>
          </p:nvPr>
        </p:nvSpPr>
        <p:spPr>
          <a:xfrm>
            <a:off x="0" y="1324874"/>
            <a:ext cx="4640132" cy="2408799"/>
          </a:xfrm>
          <a:prstGeom prst="rect">
            <a:avLst/>
          </a:prstGeom>
          <a:solidFill>
            <a:schemeClr val="dk1"/>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lide8">
  <p:cSld name="Slide8">
    <p:bg>
      <p:bgPr>
        <a:solidFill>
          <a:schemeClr val="dk1"/>
        </a:solidFill>
        <a:effectLst/>
      </p:bgPr>
    </p:bg>
    <p:spTree>
      <p:nvGrpSpPr>
        <p:cNvPr id="1" name="Shape 24"/>
        <p:cNvGrpSpPr/>
        <p:nvPr/>
      </p:nvGrpSpPr>
      <p:grpSpPr>
        <a:xfrm>
          <a:off x="0" y="0"/>
          <a:ext cx="0" cy="0"/>
          <a:chOff x="0" y="0"/>
          <a:chExt cx="0" cy="0"/>
        </a:xfrm>
      </p:grpSpPr>
      <p:sp>
        <p:nvSpPr>
          <p:cNvPr id="25" name="Google Shape;25;p9"/>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6" name="Google Shape;26;p9"/>
          <p:cNvSpPr>
            <a:spLocks noGrp="1"/>
          </p:cNvSpPr>
          <p:nvPr>
            <p:ph type="pic" idx="2"/>
          </p:nvPr>
        </p:nvSpPr>
        <p:spPr>
          <a:xfrm>
            <a:off x="7480300" y="1279898"/>
            <a:ext cx="4711700" cy="1856642"/>
          </a:xfrm>
          <a:prstGeom prst="rect">
            <a:avLst/>
          </a:prstGeom>
          <a:solidFill>
            <a:schemeClr val="dk1"/>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lide9">
  <p:cSld name="Slide9">
    <p:bg>
      <p:bgPr>
        <a:solidFill>
          <a:schemeClr val="dk1"/>
        </a:solidFill>
        <a:effectLst/>
      </p:bgPr>
    </p:bg>
    <p:spTree>
      <p:nvGrpSpPr>
        <p:cNvPr id="1" name="Shape 27"/>
        <p:cNvGrpSpPr/>
        <p:nvPr/>
      </p:nvGrpSpPr>
      <p:grpSpPr>
        <a:xfrm>
          <a:off x="0" y="0"/>
          <a:ext cx="0" cy="0"/>
          <a:chOff x="0" y="0"/>
          <a:chExt cx="0" cy="0"/>
        </a:xfrm>
      </p:grpSpPr>
      <p:sp>
        <p:nvSpPr>
          <p:cNvPr id="28" name="Google Shape;28;p10"/>
          <p:cNvSpPr/>
          <p:nvPr/>
        </p:nvSpPr>
        <p:spPr>
          <a:xfrm>
            <a:off x="582568" y="460229"/>
            <a:ext cx="11026863" cy="5937541"/>
          </a:xfrm>
          <a:custGeom>
            <a:avLst/>
            <a:gdLst/>
            <a:ahLst/>
            <a:cxnLst/>
            <a:rect l="l" t="t" r="r" b="b"/>
            <a:pathLst>
              <a:path w="11026863" h="5937541" extrusionOk="0">
                <a:moveTo>
                  <a:pt x="612547" y="-1189"/>
                </a:moveTo>
                <a:lnTo>
                  <a:pt x="1225144" y="-1189"/>
                </a:lnTo>
                <a:lnTo>
                  <a:pt x="1225144" y="592566"/>
                </a:lnTo>
                <a:lnTo>
                  <a:pt x="612547" y="592566"/>
                </a:lnTo>
                <a:close/>
                <a:moveTo>
                  <a:pt x="1225144" y="592566"/>
                </a:moveTo>
                <a:lnTo>
                  <a:pt x="1837741" y="592566"/>
                </a:lnTo>
                <a:lnTo>
                  <a:pt x="1837741" y="-1189"/>
                </a:lnTo>
                <a:lnTo>
                  <a:pt x="1225144" y="-1189"/>
                </a:lnTo>
                <a:close/>
                <a:moveTo>
                  <a:pt x="1837741" y="592566"/>
                </a:moveTo>
                <a:lnTo>
                  <a:pt x="2450338" y="592566"/>
                </a:lnTo>
                <a:lnTo>
                  <a:pt x="2450338" y="-1189"/>
                </a:lnTo>
                <a:lnTo>
                  <a:pt x="1837741" y="-1189"/>
                </a:lnTo>
                <a:close/>
                <a:moveTo>
                  <a:pt x="3062995" y="592566"/>
                </a:moveTo>
                <a:lnTo>
                  <a:pt x="3675592" y="592566"/>
                </a:lnTo>
                <a:lnTo>
                  <a:pt x="3675592" y="-1189"/>
                </a:lnTo>
                <a:lnTo>
                  <a:pt x="3062995" y="-1189"/>
                </a:lnTo>
                <a:close/>
                <a:moveTo>
                  <a:pt x="3675592" y="592566"/>
                </a:moveTo>
                <a:lnTo>
                  <a:pt x="4288189" y="592566"/>
                </a:lnTo>
                <a:lnTo>
                  <a:pt x="4288189" y="-1189"/>
                </a:lnTo>
                <a:lnTo>
                  <a:pt x="3675592" y="-1189"/>
                </a:lnTo>
                <a:close/>
                <a:moveTo>
                  <a:pt x="4288189" y="592566"/>
                </a:moveTo>
                <a:lnTo>
                  <a:pt x="4900786" y="592566"/>
                </a:lnTo>
                <a:lnTo>
                  <a:pt x="4900786" y="-1189"/>
                </a:lnTo>
                <a:lnTo>
                  <a:pt x="4288189" y="-1189"/>
                </a:lnTo>
                <a:close/>
                <a:moveTo>
                  <a:pt x="4900786" y="592566"/>
                </a:moveTo>
                <a:lnTo>
                  <a:pt x="5513382" y="592566"/>
                </a:lnTo>
                <a:lnTo>
                  <a:pt x="5513382" y="-1189"/>
                </a:lnTo>
                <a:lnTo>
                  <a:pt x="4900786" y="-1189"/>
                </a:lnTo>
                <a:close/>
                <a:moveTo>
                  <a:pt x="5513382" y="592566"/>
                </a:moveTo>
                <a:lnTo>
                  <a:pt x="6125979" y="592566"/>
                </a:lnTo>
                <a:lnTo>
                  <a:pt x="6125979" y="-1189"/>
                </a:lnTo>
                <a:lnTo>
                  <a:pt x="5513382" y="-1189"/>
                </a:lnTo>
                <a:close/>
                <a:moveTo>
                  <a:pt x="6125979" y="592566"/>
                </a:moveTo>
                <a:lnTo>
                  <a:pt x="6738576" y="592566"/>
                </a:lnTo>
                <a:lnTo>
                  <a:pt x="6738576" y="-1189"/>
                </a:lnTo>
                <a:lnTo>
                  <a:pt x="6125979" y="-1189"/>
                </a:lnTo>
                <a:close/>
                <a:moveTo>
                  <a:pt x="7351172" y="592566"/>
                </a:moveTo>
                <a:lnTo>
                  <a:pt x="7963769" y="592566"/>
                </a:lnTo>
                <a:lnTo>
                  <a:pt x="7963769" y="-1189"/>
                </a:lnTo>
                <a:lnTo>
                  <a:pt x="7351172" y="-1189"/>
                </a:lnTo>
                <a:close/>
                <a:moveTo>
                  <a:pt x="7963769" y="592566"/>
                </a:moveTo>
                <a:lnTo>
                  <a:pt x="8576427" y="592566"/>
                </a:lnTo>
                <a:lnTo>
                  <a:pt x="8576427" y="-1189"/>
                </a:lnTo>
                <a:lnTo>
                  <a:pt x="7963769" y="-1189"/>
                </a:lnTo>
                <a:close/>
                <a:moveTo>
                  <a:pt x="8576427" y="592566"/>
                </a:moveTo>
                <a:lnTo>
                  <a:pt x="9189024" y="592566"/>
                </a:lnTo>
                <a:lnTo>
                  <a:pt x="9189024" y="-1189"/>
                </a:lnTo>
                <a:lnTo>
                  <a:pt x="8576427" y="-1189"/>
                </a:lnTo>
                <a:close/>
                <a:moveTo>
                  <a:pt x="9189024" y="592566"/>
                </a:moveTo>
                <a:lnTo>
                  <a:pt x="9801620" y="592566"/>
                </a:lnTo>
                <a:lnTo>
                  <a:pt x="9801620" y="-1189"/>
                </a:lnTo>
                <a:lnTo>
                  <a:pt x="9189024" y="-1189"/>
                </a:lnTo>
                <a:close/>
                <a:moveTo>
                  <a:pt x="10414217" y="592566"/>
                </a:moveTo>
                <a:lnTo>
                  <a:pt x="11026814" y="592566"/>
                </a:lnTo>
                <a:lnTo>
                  <a:pt x="11026814" y="-1189"/>
                </a:lnTo>
                <a:lnTo>
                  <a:pt x="10414217" y="-1189"/>
                </a:lnTo>
                <a:close/>
                <a:moveTo>
                  <a:pt x="612547" y="1186320"/>
                </a:moveTo>
                <a:lnTo>
                  <a:pt x="1225144" y="1186320"/>
                </a:lnTo>
                <a:lnTo>
                  <a:pt x="1225144" y="592566"/>
                </a:lnTo>
                <a:lnTo>
                  <a:pt x="612547" y="592566"/>
                </a:lnTo>
                <a:close/>
                <a:moveTo>
                  <a:pt x="1225144" y="1186320"/>
                </a:moveTo>
                <a:lnTo>
                  <a:pt x="1837741" y="1186320"/>
                </a:lnTo>
                <a:lnTo>
                  <a:pt x="1837741" y="592566"/>
                </a:lnTo>
                <a:lnTo>
                  <a:pt x="1225144" y="592566"/>
                </a:lnTo>
                <a:close/>
                <a:moveTo>
                  <a:pt x="1837741" y="1186320"/>
                </a:moveTo>
                <a:lnTo>
                  <a:pt x="2450338" y="1186320"/>
                </a:lnTo>
                <a:lnTo>
                  <a:pt x="2450338" y="592566"/>
                </a:lnTo>
                <a:lnTo>
                  <a:pt x="1837741" y="592566"/>
                </a:lnTo>
                <a:close/>
                <a:moveTo>
                  <a:pt x="2450338" y="1186320"/>
                </a:moveTo>
                <a:lnTo>
                  <a:pt x="3062995" y="1186320"/>
                </a:lnTo>
                <a:lnTo>
                  <a:pt x="3062995" y="592566"/>
                </a:lnTo>
                <a:lnTo>
                  <a:pt x="2450338" y="592566"/>
                </a:lnTo>
                <a:close/>
                <a:moveTo>
                  <a:pt x="3062995" y="1186320"/>
                </a:moveTo>
                <a:lnTo>
                  <a:pt x="3675592" y="1186320"/>
                </a:lnTo>
                <a:lnTo>
                  <a:pt x="3675592" y="592566"/>
                </a:lnTo>
                <a:lnTo>
                  <a:pt x="3062995" y="592566"/>
                </a:lnTo>
                <a:close/>
                <a:moveTo>
                  <a:pt x="3675592" y="1186320"/>
                </a:moveTo>
                <a:lnTo>
                  <a:pt x="4288189" y="1186320"/>
                </a:lnTo>
                <a:lnTo>
                  <a:pt x="4288189" y="592566"/>
                </a:lnTo>
                <a:lnTo>
                  <a:pt x="3675592" y="592566"/>
                </a:lnTo>
                <a:close/>
                <a:moveTo>
                  <a:pt x="4288189" y="1186320"/>
                </a:moveTo>
                <a:lnTo>
                  <a:pt x="4900786" y="1186320"/>
                </a:lnTo>
                <a:lnTo>
                  <a:pt x="4900786" y="592566"/>
                </a:lnTo>
                <a:lnTo>
                  <a:pt x="4288189" y="592566"/>
                </a:lnTo>
                <a:close/>
                <a:moveTo>
                  <a:pt x="4900786" y="1186320"/>
                </a:moveTo>
                <a:lnTo>
                  <a:pt x="5513382" y="1186320"/>
                </a:lnTo>
                <a:lnTo>
                  <a:pt x="5513382" y="592566"/>
                </a:lnTo>
                <a:lnTo>
                  <a:pt x="4900786" y="592566"/>
                </a:lnTo>
                <a:close/>
                <a:moveTo>
                  <a:pt x="5513382" y="1186320"/>
                </a:moveTo>
                <a:lnTo>
                  <a:pt x="6125979" y="1186320"/>
                </a:lnTo>
                <a:lnTo>
                  <a:pt x="6125979" y="592566"/>
                </a:lnTo>
                <a:lnTo>
                  <a:pt x="5513382" y="592566"/>
                </a:lnTo>
                <a:close/>
                <a:moveTo>
                  <a:pt x="6125979" y="1186320"/>
                </a:moveTo>
                <a:lnTo>
                  <a:pt x="6738576" y="1186320"/>
                </a:lnTo>
                <a:lnTo>
                  <a:pt x="6738576" y="592566"/>
                </a:lnTo>
                <a:lnTo>
                  <a:pt x="6125979" y="592566"/>
                </a:lnTo>
                <a:close/>
                <a:moveTo>
                  <a:pt x="7351172" y="1186320"/>
                </a:moveTo>
                <a:lnTo>
                  <a:pt x="7963769" y="1186320"/>
                </a:lnTo>
                <a:lnTo>
                  <a:pt x="7963769" y="592566"/>
                </a:lnTo>
                <a:lnTo>
                  <a:pt x="7351172" y="592566"/>
                </a:lnTo>
                <a:close/>
                <a:moveTo>
                  <a:pt x="7963769" y="1186320"/>
                </a:moveTo>
                <a:lnTo>
                  <a:pt x="8576427" y="1186320"/>
                </a:lnTo>
                <a:lnTo>
                  <a:pt x="8576427" y="592566"/>
                </a:lnTo>
                <a:lnTo>
                  <a:pt x="7963769" y="592566"/>
                </a:lnTo>
                <a:close/>
                <a:moveTo>
                  <a:pt x="8576427" y="1186320"/>
                </a:moveTo>
                <a:lnTo>
                  <a:pt x="9189024" y="1186320"/>
                </a:lnTo>
                <a:lnTo>
                  <a:pt x="9189024" y="592566"/>
                </a:lnTo>
                <a:lnTo>
                  <a:pt x="8576427" y="592566"/>
                </a:lnTo>
                <a:close/>
                <a:moveTo>
                  <a:pt x="9189024" y="1186320"/>
                </a:moveTo>
                <a:lnTo>
                  <a:pt x="9801620" y="1186320"/>
                </a:lnTo>
                <a:lnTo>
                  <a:pt x="9801620" y="592566"/>
                </a:lnTo>
                <a:lnTo>
                  <a:pt x="9189024" y="592566"/>
                </a:lnTo>
                <a:close/>
                <a:moveTo>
                  <a:pt x="9801620" y="1186320"/>
                </a:moveTo>
                <a:lnTo>
                  <a:pt x="10414217" y="1186320"/>
                </a:lnTo>
                <a:lnTo>
                  <a:pt x="10414217" y="592566"/>
                </a:lnTo>
                <a:lnTo>
                  <a:pt x="9801620" y="592566"/>
                </a:lnTo>
                <a:close/>
                <a:moveTo>
                  <a:pt x="10414217" y="1186320"/>
                </a:moveTo>
                <a:lnTo>
                  <a:pt x="11026814" y="1186320"/>
                </a:lnTo>
                <a:lnTo>
                  <a:pt x="11026814" y="592566"/>
                </a:lnTo>
                <a:lnTo>
                  <a:pt x="10414217" y="592566"/>
                </a:lnTo>
                <a:close/>
                <a:moveTo>
                  <a:pt x="-50" y="1780074"/>
                </a:moveTo>
                <a:lnTo>
                  <a:pt x="612547" y="1780074"/>
                </a:lnTo>
                <a:lnTo>
                  <a:pt x="612547" y="1186320"/>
                </a:lnTo>
                <a:lnTo>
                  <a:pt x="-50" y="1186320"/>
                </a:lnTo>
                <a:close/>
                <a:moveTo>
                  <a:pt x="612547" y="1780074"/>
                </a:moveTo>
                <a:lnTo>
                  <a:pt x="1225144" y="1780074"/>
                </a:lnTo>
                <a:lnTo>
                  <a:pt x="1225144" y="1186320"/>
                </a:lnTo>
                <a:lnTo>
                  <a:pt x="612547" y="1186320"/>
                </a:lnTo>
                <a:close/>
                <a:moveTo>
                  <a:pt x="1225144" y="1780074"/>
                </a:moveTo>
                <a:lnTo>
                  <a:pt x="1837741" y="1780074"/>
                </a:lnTo>
                <a:lnTo>
                  <a:pt x="1837741" y="1186320"/>
                </a:lnTo>
                <a:lnTo>
                  <a:pt x="1225144" y="1186320"/>
                </a:lnTo>
                <a:close/>
                <a:moveTo>
                  <a:pt x="2450338" y="1780074"/>
                </a:moveTo>
                <a:lnTo>
                  <a:pt x="3062995" y="1780074"/>
                </a:lnTo>
                <a:lnTo>
                  <a:pt x="3062995" y="1186320"/>
                </a:lnTo>
                <a:lnTo>
                  <a:pt x="2450338" y="1186320"/>
                </a:lnTo>
                <a:close/>
                <a:moveTo>
                  <a:pt x="3062995" y="1780074"/>
                </a:moveTo>
                <a:lnTo>
                  <a:pt x="3675592" y="1780074"/>
                </a:lnTo>
                <a:lnTo>
                  <a:pt x="3675592" y="1186320"/>
                </a:lnTo>
                <a:lnTo>
                  <a:pt x="3062995" y="1186320"/>
                </a:lnTo>
                <a:close/>
                <a:moveTo>
                  <a:pt x="3675592" y="1780074"/>
                </a:moveTo>
                <a:lnTo>
                  <a:pt x="4288189" y="1780074"/>
                </a:lnTo>
                <a:lnTo>
                  <a:pt x="4288189" y="1186320"/>
                </a:lnTo>
                <a:lnTo>
                  <a:pt x="3675592" y="1186320"/>
                </a:lnTo>
                <a:close/>
                <a:moveTo>
                  <a:pt x="4288189" y="1780074"/>
                </a:moveTo>
                <a:lnTo>
                  <a:pt x="4900786" y="1780074"/>
                </a:lnTo>
                <a:lnTo>
                  <a:pt x="4900786" y="1186320"/>
                </a:lnTo>
                <a:lnTo>
                  <a:pt x="4288189" y="1186320"/>
                </a:lnTo>
                <a:close/>
                <a:moveTo>
                  <a:pt x="4900786" y="1780074"/>
                </a:moveTo>
                <a:lnTo>
                  <a:pt x="5513382" y="1780074"/>
                </a:lnTo>
                <a:lnTo>
                  <a:pt x="5513382" y="1186320"/>
                </a:lnTo>
                <a:lnTo>
                  <a:pt x="4900786" y="1186320"/>
                </a:lnTo>
                <a:close/>
                <a:moveTo>
                  <a:pt x="5513382" y="1780074"/>
                </a:moveTo>
                <a:lnTo>
                  <a:pt x="6125979" y="1780074"/>
                </a:lnTo>
                <a:lnTo>
                  <a:pt x="6125979" y="1186320"/>
                </a:lnTo>
                <a:lnTo>
                  <a:pt x="5513382" y="1186320"/>
                </a:lnTo>
                <a:close/>
                <a:moveTo>
                  <a:pt x="6125979" y="1780074"/>
                </a:moveTo>
                <a:lnTo>
                  <a:pt x="6738576" y="1780074"/>
                </a:lnTo>
                <a:lnTo>
                  <a:pt x="6738576" y="1186320"/>
                </a:lnTo>
                <a:lnTo>
                  <a:pt x="6125979" y="1186320"/>
                </a:lnTo>
                <a:close/>
                <a:moveTo>
                  <a:pt x="6738576" y="1780074"/>
                </a:moveTo>
                <a:lnTo>
                  <a:pt x="7351172" y="1780074"/>
                </a:lnTo>
                <a:lnTo>
                  <a:pt x="7351172" y="1186320"/>
                </a:lnTo>
                <a:lnTo>
                  <a:pt x="6738576" y="1186320"/>
                </a:lnTo>
                <a:close/>
                <a:moveTo>
                  <a:pt x="7351172" y="1780074"/>
                </a:moveTo>
                <a:lnTo>
                  <a:pt x="7963769" y="1780074"/>
                </a:lnTo>
                <a:lnTo>
                  <a:pt x="7963769" y="1186320"/>
                </a:lnTo>
                <a:lnTo>
                  <a:pt x="7351172" y="1186320"/>
                </a:lnTo>
                <a:close/>
                <a:moveTo>
                  <a:pt x="7963769" y="1780074"/>
                </a:moveTo>
                <a:lnTo>
                  <a:pt x="8576427" y="1780074"/>
                </a:lnTo>
                <a:lnTo>
                  <a:pt x="8576427" y="1186320"/>
                </a:lnTo>
                <a:lnTo>
                  <a:pt x="7963769" y="1186320"/>
                </a:lnTo>
                <a:close/>
                <a:moveTo>
                  <a:pt x="9189024" y="1780074"/>
                </a:moveTo>
                <a:lnTo>
                  <a:pt x="9801620" y="1780074"/>
                </a:lnTo>
                <a:lnTo>
                  <a:pt x="9801620" y="1186320"/>
                </a:lnTo>
                <a:lnTo>
                  <a:pt x="9189024" y="1186320"/>
                </a:lnTo>
                <a:close/>
                <a:moveTo>
                  <a:pt x="9801620" y="1780074"/>
                </a:moveTo>
                <a:lnTo>
                  <a:pt x="10414217" y="1780074"/>
                </a:lnTo>
                <a:lnTo>
                  <a:pt x="10414217" y="1186320"/>
                </a:lnTo>
                <a:lnTo>
                  <a:pt x="9801620" y="1186320"/>
                </a:lnTo>
                <a:close/>
                <a:moveTo>
                  <a:pt x="10414217" y="1780074"/>
                </a:moveTo>
                <a:lnTo>
                  <a:pt x="11026814" y="1780074"/>
                </a:lnTo>
                <a:lnTo>
                  <a:pt x="11026814" y="1186320"/>
                </a:lnTo>
                <a:lnTo>
                  <a:pt x="10414217" y="1186320"/>
                </a:lnTo>
                <a:close/>
                <a:moveTo>
                  <a:pt x="-50" y="2373828"/>
                </a:moveTo>
                <a:lnTo>
                  <a:pt x="612547" y="2373828"/>
                </a:lnTo>
                <a:lnTo>
                  <a:pt x="612547" y="1780074"/>
                </a:lnTo>
                <a:lnTo>
                  <a:pt x="-50" y="1780074"/>
                </a:lnTo>
                <a:close/>
                <a:moveTo>
                  <a:pt x="612547" y="2373828"/>
                </a:moveTo>
                <a:lnTo>
                  <a:pt x="1225144" y="2373828"/>
                </a:lnTo>
                <a:lnTo>
                  <a:pt x="1225144" y="1780074"/>
                </a:lnTo>
                <a:lnTo>
                  <a:pt x="612547" y="1780074"/>
                </a:lnTo>
                <a:close/>
                <a:moveTo>
                  <a:pt x="1225144" y="2373828"/>
                </a:moveTo>
                <a:lnTo>
                  <a:pt x="1837741" y="2373828"/>
                </a:lnTo>
                <a:lnTo>
                  <a:pt x="1837741" y="1780074"/>
                </a:lnTo>
                <a:lnTo>
                  <a:pt x="1225144" y="1780074"/>
                </a:lnTo>
                <a:close/>
                <a:moveTo>
                  <a:pt x="1837741" y="2373828"/>
                </a:moveTo>
                <a:lnTo>
                  <a:pt x="2450338" y="2373828"/>
                </a:lnTo>
                <a:lnTo>
                  <a:pt x="2450338" y="1780074"/>
                </a:lnTo>
                <a:lnTo>
                  <a:pt x="1837741" y="1780074"/>
                </a:lnTo>
                <a:close/>
                <a:moveTo>
                  <a:pt x="2450338" y="2373828"/>
                </a:moveTo>
                <a:lnTo>
                  <a:pt x="3062995" y="2373828"/>
                </a:lnTo>
                <a:lnTo>
                  <a:pt x="3062995" y="1780074"/>
                </a:lnTo>
                <a:lnTo>
                  <a:pt x="2450338" y="1780074"/>
                </a:lnTo>
                <a:close/>
                <a:moveTo>
                  <a:pt x="3062995" y="2373828"/>
                </a:moveTo>
                <a:lnTo>
                  <a:pt x="3675592" y="2373828"/>
                </a:lnTo>
                <a:lnTo>
                  <a:pt x="3675592" y="1780074"/>
                </a:lnTo>
                <a:lnTo>
                  <a:pt x="3062995" y="1780074"/>
                </a:lnTo>
                <a:close/>
                <a:moveTo>
                  <a:pt x="3675592" y="2373828"/>
                </a:moveTo>
                <a:lnTo>
                  <a:pt x="4288189" y="2373828"/>
                </a:lnTo>
                <a:lnTo>
                  <a:pt x="4288189" y="1780074"/>
                </a:lnTo>
                <a:lnTo>
                  <a:pt x="3675592" y="1780074"/>
                </a:lnTo>
                <a:close/>
                <a:moveTo>
                  <a:pt x="4288189" y="2373828"/>
                </a:moveTo>
                <a:lnTo>
                  <a:pt x="4900786" y="2373828"/>
                </a:lnTo>
                <a:lnTo>
                  <a:pt x="4900786" y="1780074"/>
                </a:lnTo>
                <a:lnTo>
                  <a:pt x="4288189" y="1780074"/>
                </a:lnTo>
                <a:close/>
                <a:moveTo>
                  <a:pt x="4900786" y="2373828"/>
                </a:moveTo>
                <a:lnTo>
                  <a:pt x="5513382" y="2373828"/>
                </a:lnTo>
                <a:lnTo>
                  <a:pt x="5513382" y="1780074"/>
                </a:lnTo>
                <a:lnTo>
                  <a:pt x="4900786" y="1780074"/>
                </a:lnTo>
                <a:close/>
                <a:moveTo>
                  <a:pt x="5513382" y="2373828"/>
                </a:moveTo>
                <a:lnTo>
                  <a:pt x="6125979" y="2373828"/>
                </a:lnTo>
                <a:lnTo>
                  <a:pt x="6125979" y="1780074"/>
                </a:lnTo>
                <a:lnTo>
                  <a:pt x="5513382" y="1780074"/>
                </a:lnTo>
                <a:close/>
                <a:moveTo>
                  <a:pt x="6125979" y="2373828"/>
                </a:moveTo>
                <a:lnTo>
                  <a:pt x="6738576" y="2373828"/>
                </a:lnTo>
                <a:lnTo>
                  <a:pt x="6738576" y="1780074"/>
                </a:lnTo>
                <a:lnTo>
                  <a:pt x="6125979" y="1780074"/>
                </a:lnTo>
                <a:close/>
                <a:moveTo>
                  <a:pt x="6738576" y="2373828"/>
                </a:moveTo>
                <a:lnTo>
                  <a:pt x="7351172" y="2373828"/>
                </a:lnTo>
                <a:lnTo>
                  <a:pt x="7351172" y="1780074"/>
                </a:lnTo>
                <a:lnTo>
                  <a:pt x="6738576" y="1780074"/>
                </a:lnTo>
                <a:close/>
                <a:moveTo>
                  <a:pt x="7351172" y="2373828"/>
                </a:moveTo>
                <a:lnTo>
                  <a:pt x="7963769" y="2373828"/>
                </a:lnTo>
                <a:lnTo>
                  <a:pt x="7963769" y="1780074"/>
                </a:lnTo>
                <a:lnTo>
                  <a:pt x="7351172" y="1780074"/>
                </a:lnTo>
                <a:close/>
                <a:moveTo>
                  <a:pt x="7963769" y="2373828"/>
                </a:moveTo>
                <a:lnTo>
                  <a:pt x="8576427" y="2373828"/>
                </a:lnTo>
                <a:lnTo>
                  <a:pt x="8576427" y="1780074"/>
                </a:lnTo>
                <a:lnTo>
                  <a:pt x="7963769" y="1780074"/>
                </a:lnTo>
                <a:close/>
                <a:moveTo>
                  <a:pt x="8576427" y="2373828"/>
                </a:moveTo>
                <a:lnTo>
                  <a:pt x="9189024" y="2373828"/>
                </a:lnTo>
                <a:lnTo>
                  <a:pt x="9189024" y="1780074"/>
                </a:lnTo>
                <a:lnTo>
                  <a:pt x="8576427" y="1780074"/>
                </a:lnTo>
                <a:close/>
                <a:moveTo>
                  <a:pt x="9189024" y="2373828"/>
                </a:moveTo>
                <a:lnTo>
                  <a:pt x="9801620" y="2373828"/>
                </a:lnTo>
                <a:lnTo>
                  <a:pt x="9801620" y="1780074"/>
                </a:lnTo>
                <a:lnTo>
                  <a:pt x="9189024" y="1780074"/>
                </a:lnTo>
                <a:close/>
                <a:moveTo>
                  <a:pt x="9801620" y="2373828"/>
                </a:moveTo>
                <a:lnTo>
                  <a:pt x="10414217" y="2373828"/>
                </a:lnTo>
                <a:lnTo>
                  <a:pt x="10414217" y="1780074"/>
                </a:lnTo>
                <a:lnTo>
                  <a:pt x="9801620" y="1780074"/>
                </a:lnTo>
                <a:close/>
                <a:moveTo>
                  <a:pt x="10414217" y="2373828"/>
                </a:moveTo>
                <a:lnTo>
                  <a:pt x="11026814" y="2373828"/>
                </a:lnTo>
                <a:lnTo>
                  <a:pt x="11026814" y="1780074"/>
                </a:lnTo>
                <a:lnTo>
                  <a:pt x="10414217" y="1780074"/>
                </a:lnTo>
                <a:close/>
                <a:moveTo>
                  <a:pt x="-50" y="2967582"/>
                </a:moveTo>
                <a:lnTo>
                  <a:pt x="612547" y="2967582"/>
                </a:lnTo>
                <a:lnTo>
                  <a:pt x="612547" y="2373828"/>
                </a:lnTo>
                <a:lnTo>
                  <a:pt x="-50" y="2373828"/>
                </a:lnTo>
                <a:close/>
                <a:moveTo>
                  <a:pt x="612547" y="2967582"/>
                </a:moveTo>
                <a:lnTo>
                  <a:pt x="1225144" y="2967582"/>
                </a:lnTo>
                <a:lnTo>
                  <a:pt x="1225144" y="2373828"/>
                </a:lnTo>
                <a:lnTo>
                  <a:pt x="612547" y="2373828"/>
                </a:lnTo>
                <a:close/>
                <a:moveTo>
                  <a:pt x="1225144" y="2967582"/>
                </a:moveTo>
                <a:lnTo>
                  <a:pt x="1837741" y="2967582"/>
                </a:lnTo>
                <a:lnTo>
                  <a:pt x="1837741" y="2373828"/>
                </a:lnTo>
                <a:lnTo>
                  <a:pt x="1225144" y="2373828"/>
                </a:lnTo>
                <a:close/>
                <a:moveTo>
                  <a:pt x="1837741" y="2967582"/>
                </a:moveTo>
                <a:lnTo>
                  <a:pt x="2450338" y="2967582"/>
                </a:lnTo>
                <a:lnTo>
                  <a:pt x="2450338" y="2373828"/>
                </a:lnTo>
                <a:lnTo>
                  <a:pt x="1837741" y="2373828"/>
                </a:lnTo>
                <a:close/>
                <a:moveTo>
                  <a:pt x="2450338" y="2967582"/>
                </a:moveTo>
                <a:lnTo>
                  <a:pt x="3062995" y="2967582"/>
                </a:lnTo>
                <a:lnTo>
                  <a:pt x="3062995" y="2373828"/>
                </a:lnTo>
                <a:lnTo>
                  <a:pt x="2450338" y="2373828"/>
                </a:lnTo>
                <a:close/>
                <a:moveTo>
                  <a:pt x="3062995" y="2967582"/>
                </a:moveTo>
                <a:lnTo>
                  <a:pt x="3675592" y="2967582"/>
                </a:lnTo>
                <a:lnTo>
                  <a:pt x="3675592" y="2373828"/>
                </a:lnTo>
                <a:lnTo>
                  <a:pt x="3062995" y="2373828"/>
                </a:lnTo>
                <a:close/>
                <a:moveTo>
                  <a:pt x="3675592" y="2967582"/>
                </a:moveTo>
                <a:lnTo>
                  <a:pt x="4288189" y="2967582"/>
                </a:lnTo>
                <a:lnTo>
                  <a:pt x="4288189" y="2373828"/>
                </a:lnTo>
                <a:lnTo>
                  <a:pt x="3675592" y="2373828"/>
                </a:lnTo>
                <a:close/>
                <a:moveTo>
                  <a:pt x="4900786" y="2967582"/>
                </a:moveTo>
                <a:lnTo>
                  <a:pt x="5513382" y="2967582"/>
                </a:lnTo>
                <a:lnTo>
                  <a:pt x="5513382" y="2373828"/>
                </a:lnTo>
                <a:lnTo>
                  <a:pt x="4900786" y="2373828"/>
                </a:lnTo>
                <a:close/>
                <a:moveTo>
                  <a:pt x="5513382" y="2967582"/>
                </a:moveTo>
                <a:lnTo>
                  <a:pt x="6125979" y="2967582"/>
                </a:lnTo>
                <a:lnTo>
                  <a:pt x="6125979" y="2373828"/>
                </a:lnTo>
                <a:lnTo>
                  <a:pt x="5513382" y="2373828"/>
                </a:lnTo>
                <a:close/>
                <a:moveTo>
                  <a:pt x="6738576" y="2967582"/>
                </a:moveTo>
                <a:lnTo>
                  <a:pt x="7351172" y="2967582"/>
                </a:lnTo>
                <a:lnTo>
                  <a:pt x="7351172" y="2373828"/>
                </a:lnTo>
                <a:lnTo>
                  <a:pt x="6738576" y="2373828"/>
                </a:lnTo>
                <a:close/>
                <a:moveTo>
                  <a:pt x="7351172" y="2967582"/>
                </a:moveTo>
                <a:lnTo>
                  <a:pt x="7963769" y="2967582"/>
                </a:lnTo>
                <a:lnTo>
                  <a:pt x="7963769" y="2373828"/>
                </a:lnTo>
                <a:lnTo>
                  <a:pt x="7351172" y="2373828"/>
                </a:lnTo>
                <a:close/>
                <a:moveTo>
                  <a:pt x="7963769" y="2967582"/>
                </a:moveTo>
                <a:lnTo>
                  <a:pt x="8576427" y="2967582"/>
                </a:lnTo>
                <a:lnTo>
                  <a:pt x="8576427" y="2373828"/>
                </a:lnTo>
                <a:lnTo>
                  <a:pt x="7963769" y="2373828"/>
                </a:lnTo>
                <a:close/>
                <a:moveTo>
                  <a:pt x="8576427" y="2967582"/>
                </a:moveTo>
                <a:lnTo>
                  <a:pt x="9189024" y="2967582"/>
                </a:lnTo>
                <a:lnTo>
                  <a:pt x="9189024" y="2373828"/>
                </a:lnTo>
                <a:lnTo>
                  <a:pt x="8576427" y="2373828"/>
                </a:lnTo>
                <a:close/>
                <a:moveTo>
                  <a:pt x="9189024" y="2967582"/>
                </a:moveTo>
                <a:lnTo>
                  <a:pt x="9801620" y="2967582"/>
                </a:lnTo>
                <a:lnTo>
                  <a:pt x="9801620" y="2373828"/>
                </a:lnTo>
                <a:lnTo>
                  <a:pt x="9189024" y="2373828"/>
                </a:lnTo>
                <a:close/>
                <a:moveTo>
                  <a:pt x="9801620" y="2967582"/>
                </a:moveTo>
                <a:lnTo>
                  <a:pt x="10414217" y="2967582"/>
                </a:lnTo>
                <a:lnTo>
                  <a:pt x="10414217" y="2373828"/>
                </a:lnTo>
                <a:lnTo>
                  <a:pt x="9801620" y="2373828"/>
                </a:lnTo>
                <a:close/>
                <a:moveTo>
                  <a:pt x="-50" y="3561336"/>
                </a:moveTo>
                <a:lnTo>
                  <a:pt x="612547" y="3561336"/>
                </a:lnTo>
                <a:lnTo>
                  <a:pt x="612547" y="2967582"/>
                </a:lnTo>
                <a:lnTo>
                  <a:pt x="-50" y="2967582"/>
                </a:lnTo>
                <a:close/>
                <a:moveTo>
                  <a:pt x="612547" y="3561336"/>
                </a:moveTo>
                <a:lnTo>
                  <a:pt x="1225144" y="3561336"/>
                </a:lnTo>
                <a:lnTo>
                  <a:pt x="1225144" y="2967582"/>
                </a:lnTo>
                <a:lnTo>
                  <a:pt x="612547" y="2967582"/>
                </a:lnTo>
                <a:close/>
                <a:moveTo>
                  <a:pt x="1225144" y="3561336"/>
                </a:moveTo>
                <a:lnTo>
                  <a:pt x="1837741" y="3561336"/>
                </a:lnTo>
                <a:lnTo>
                  <a:pt x="1837741" y="2967582"/>
                </a:lnTo>
                <a:lnTo>
                  <a:pt x="1225144" y="2967582"/>
                </a:lnTo>
                <a:close/>
                <a:moveTo>
                  <a:pt x="1837741" y="3561336"/>
                </a:moveTo>
                <a:lnTo>
                  <a:pt x="2450338" y="3561336"/>
                </a:lnTo>
                <a:lnTo>
                  <a:pt x="2450338" y="2967582"/>
                </a:lnTo>
                <a:lnTo>
                  <a:pt x="1837741" y="2967582"/>
                </a:lnTo>
                <a:close/>
                <a:moveTo>
                  <a:pt x="2450338" y="3561336"/>
                </a:moveTo>
                <a:lnTo>
                  <a:pt x="3062995" y="3561336"/>
                </a:lnTo>
                <a:lnTo>
                  <a:pt x="3062995" y="2967582"/>
                </a:lnTo>
                <a:lnTo>
                  <a:pt x="2450338" y="2967582"/>
                </a:lnTo>
                <a:close/>
                <a:moveTo>
                  <a:pt x="3062995" y="3561336"/>
                </a:moveTo>
                <a:lnTo>
                  <a:pt x="3675592" y="3561336"/>
                </a:lnTo>
                <a:lnTo>
                  <a:pt x="3675592" y="2967582"/>
                </a:lnTo>
                <a:lnTo>
                  <a:pt x="3062995" y="2967582"/>
                </a:lnTo>
                <a:close/>
                <a:moveTo>
                  <a:pt x="3675592" y="3561336"/>
                </a:moveTo>
                <a:lnTo>
                  <a:pt x="4288189" y="3561336"/>
                </a:lnTo>
                <a:lnTo>
                  <a:pt x="4288189" y="2967582"/>
                </a:lnTo>
                <a:lnTo>
                  <a:pt x="3675592" y="2967582"/>
                </a:lnTo>
                <a:close/>
                <a:moveTo>
                  <a:pt x="4288189" y="3561336"/>
                </a:moveTo>
                <a:lnTo>
                  <a:pt x="4900786" y="3561336"/>
                </a:lnTo>
                <a:lnTo>
                  <a:pt x="4900786" y="2967582"/>
                </a:lnTo>
                <a:lnTo>
                  <a:pt x="4288189" y="2967582"/>
                </a:lnTo>
                <a:close/>
                <a:moveTo>
                  <a:pt x="4900786" y="3561336"/>
                </a:moveTo>
                <a:lnTo>
                  <a:pt x="5513382" y="3561336"/>
                </a:lnTo>
                <a:lnTo>
                  <a:pt x="5513382" y="2967582"/>
                </a:lnTo>
                <a:lnTo>
                  <a:pt x="4900786" y="2967582"/>
                </a:lnTo>
                <a:close/>
                <a:moveTo>
                  <a:pt x="5513382" y="3561336"/>
                </a:moveTo>
                <a:lnTo>
                  <a:pt x="6125979" y="3561336"/>
                </a:lnTo>
                <a:lnTo>
                  <a:pt x="6125979" y="2967582"/>
                </a:lnTo>
                <a:lnTo>
                  <a:pt x="5513382" y="2967582"/>
                </a:lnTo>
                <a:close/>
                <a:moveTo>
                  <a:pt x="6125979" y="3561336"/>
                </a:moveTo>
                <a:lnTo>
                  <a:pt x="6738576" y="3561336"/>
                </a:lnTo>
                <a:lnTo>
                  <a:pt x="6738576" y="2967582"/>
                </a:lnTo>
                <a:lnTo>
                  <a:pt x="6125979" y="2967582"/>
                </a:lnTo>
                <a:close/>
                <a:moveTo>
                  <a:pt x="6738576" y="3561336"/>
                </a:moveTo>
                <a:lnTo>
                  <a:pt x="7351172" y="3561336"/>
                </a:lnTo>
                <a:lnTo>
                  <a:pt x="7351172" y="2967582"/>
                </a:lnTo>
                <a:lnTo>
                  <a:pt x="6738576" y="2967582"/>
                </a:lnTo>
                <a:close/>
                <a:moveTo>
                  <a:pt x="7351172" y="3561336"/>
                </a:moveTo>
                <a:lnTo>
                  <a:pt x="7963769" y="3561336"/>
                </a:lnTo>
                <a:lnTo>
                  <a:pt x="7963769" y="2967582"/>
                </a:lnTo>
                <a:lnTo>
                  <a:pt x="7351172" y="2967582"/>
                </a:lnTo>
                <a:close/>
                <a:moveTo>
                  <a:pt x="8576427" y="3561336"/>
                </a:moveTo>
                <a:lnTo>
                  <a:pt x="9189024" y="3561336"/>
                </a:lnTo>
                <a:lnTo>
                  <a:pt x="9189024" y="2967582"/>
                </a:lnTo>
                <a:lnTo>
                  <a:pt x="8576427" y="2967582"/>
                </a:lnTo>
                <a:close/>
                <a:moveTo>
                  <a:pt x="9189024" y="3561336"/>
                </a:moveTo>
                <a:lnTo>
                  <a:pt x="9801620" y="3561336"/>
                </a:lnTo>
                <a:lnTo>
                  <a:pt x="9801620" y="2967582"/>
                </a:lnTo>
                <a:lnTo>
                  <a:pt x="9189024" y="2967582"/>
                </a:lnTo>
                <a:close/>
                <a:moveTo>
                  <a:pt x="9801620" y="3561336"/>
                </a:moveTo>
                <a:lnTo>
                  <a:pt x="10414217" y="3561336"/>
                </a:lnTo>
                <a:lnTo>
                  <a:pt x="10414217" y="2967582"/>
                </a:lnTo>
                <a:lnTo>
                  <a:pt x="9801620" y="2967582"/>
                </a:lnTo>
                <a:close/>
                <a:moveTo>
                  <a:pt x="10414217" y="3561336"/>
                </a:moveTo>
                <a:lnTo>
                  <a:pt x="11026814" y="3561336"/>
                </a:lnTo>
                <a:lnTo>
                  <a:pt x="11026814" y="2967582"/>
                </a:lnTo>
                <a:lnTo>
                  <a:pt x="10414217" y="2967582"/>
                </a:lnTo>
                <a:close/>
                <a:moveTo>
                  <a:pt x="-50" y="4155090"/>
                </a:moveTo>
                <a:lnTo>
                  <a:pt x="612547" y="4155090"/>
                </a:lnTo>
                <a:lnTo>
                  <a:pt x="612547" y="3561336"/>
                </a:lnTo>
                <a:lnTo>
                  <a:pt x="-50" y="3561336"/>
                </a:lnTo>
                <a:close/>
                <a:moveTo>
                  <a:pt x="612547" y="4155090"/>
                </a:moveTo>
                <a:lnTo>
                  <a:pt x="1225144" y="4155090"/>
                </a:lnTo>
                <a:lnTo>
                  <a:pt x="1225144" y="3561336"/>
                </a:lnTo>
                <a:lnTo>
                  <a:pt x="612547" y="3561336"/>
                </a:lnTo>
                <a:close/>
                <a:moveTo>
                  <a:pt x="1225144" y="4155090"/>
                </a:moveTo>
                <a:lnTo>
                  <a:pt x="1837741" y="4155090"/>
                </a:lnTo>
                <a:lnTo>
                  <a:pt x="1837741" y="3561336"/>
                </a:lnTo>
                <a:lnTo>
                  <a:pt x="1225144" y="3561336"/>
                </a:lnTo>
                <a:close/>
                <a:moveTo>
                  <a:pt x="1837741" y="4155090"/>
                </a:moveTo>
                <a:lnTo>
                  <a:pt x="2450338" y="4155090"/>
                </a:lnTo>
                <a:lnTo>
                  <a:pt x="2450338" y="3561336"/>
                </a:lnTo>
                <a:lnTo>
                  <a:pt x="1837741" y="3561336"/>
                </a:lnTo>
                <a:close/>
                <a:moveTo>
                  <a:pt x="2450338" y="4155090"/>
                </a:moveTo>
                <a:lnTo>
                  <a:pt x="3062995" y="4155090"/>
                </a:lnTo>
                <a:lnTo>
                  <a:pt x="3062995" y="3561336"/>
                </a:lnTo>
                <a:lnTo>
                  <a:pt x="2450338" y="3561336"/>
                </a:lnTo>
                <a:close/>
                <a:moveTo>
                  <a:pt x="3062995" y="4155090"/>
                </a:moveTo>
                <a:lnTo>
                  <a:pt x="3675592" y="4155090"/>
                </a:lnTo>
                <a:lnTo>
                  <a:pt x="3675592" y="3561336"/>
                </a:lnTo>
                <a:lnTo>
                  <a:pt x="3062995" y="3561336"/>
                </a:lnTo>
                <a:close/>
                <a:moveTo>
                  <a:pt x="3675592" y="4155090"/>
                </a:moveTo>
                <a:lnTo>
                  <a:pt x="4288189" y="4155090"/>
                </a:lnTo>
                <a:lnTo>
                  <a:pt x="4288189" y="3561336"/>
                </a:lnTo>
                <a:lnTo>
                  <a:pt x="3675592" y="3561336"/>
                </a:lnTo>
                <a:close/>
                <a:moveTo>
                  <a:pt x="4288189" y="4155090"/>
                </a:moveTo>
                <a:lnTo>
                  <a:pt x="4900786" y="4155090"/>
                </a:lnTo>
                <a:lnTo>
                  <a:pt x="4900786" y="3561336"/>
                </a:lnTo>
                <a:lnTo>
                  <a:pt x="4288189" y="3561336"/>
                </a:lnTo>
                <a:close/>
                <a:moveTo>
                  <a:pt x="4900786" y="4155090"/>
                </a:moveTo>
                <a:lnTo>
                  <a:pt x="5513382" y="4155090"/>
                </a:lnTo>
                <a:lnTo>
                  <a:pt x="5513382" y="3561336"/>
                </a:lnTo>
                <a:lnTo>
                  <a:pt x="4900786" y="3561336"/>
                </a:lnTo>
                <a:close/>
                <a:moveTo>
                  <a:pt x="5513382" y="4155090"/>
                </a:moveTo>
                <a:lnTo>
                  <a:pt x="6125979" y="4155090"/>
                </a:lnTo>
                <a:lnTo>
                  <a:pt x="6125979" y="3561336"/>
                </a:lnTo>
                <a:lnTo>
                  <a:pt x="5513382" y="3561336"/>
                </a:lnTo>
                <a:close/>
                <a:moveTo>
                  <a:pt x="6125979" y="4155090"/>
                </a:moveTo>
                <a:lnTo>
                  <a:pt x="6738576" y="4155090"/>
                </a:lnTo>
                <a:lnTo>
                  <a:pt x="6738576" y="3561336"/>
                </a:lnTo>
                <a:lnTo>
                  <a:pt x="6125979" y="3561336"/>
                </a:lnTo>
                <a:close/>
                <a:moveTo>
                  <a:pt x="6738576" y="4155090"/>
                </a:moveTo>
                <a:lnTo>
                  <a:pt x="7351172" y="4155090"/>
                </a:lnTo>
                <a:lnTo>
                  <a:pt x="7351172" y="3561336"/>
                </a:lnTo>
                <a:lnTo>
                  <a:pt x="6738576" y="3561336"/>
                </a:lnTo>
                <a:close/>
                <a:moveTo>
                  <a:pt x="7351172" y="4155090"/>
                </a:moveTo>
                <a:lnTo>
                  <a:pt x="7963769" y="4155090"/>
                </a:lnTo>
                <a:lnTo>
                  <a:pt x="7963769" y="3561336"/>
                </a:lnTo>
                <a:lnTo>
                  <a:pt x="7351172" y="3561336"/>
                </a:lnTo>
                <a:close/>
                <a:moveTo>
                  <a:pt x="7963769" y="4155090"/>
                </a:moveTo>
                <a:lnTo>
                  <a:pt x="8576427" y="4155090"/>
                </a:lnTo>
                <a:lnTo>
                  <a:pt x="8576427" y="3561336"/>
                </a:lnTo>
                <a:lnTo>
                  <a:pt x="7963769" y="3561336"/>
                </a:lnTo>
                <a:close/>
                <a:moveTo>
                  <a:pt x="8576427" y="4155090"/>
                </a:moveTo>
                <a:lnTo>
                  <a:pt x="9189024" y="4155090"/>
                </a:lnTo>
                <a:lnTo>
                  <a:pt x="9189024" y="3561336"/>
                </a:lnTo>
                <a:lnTo>
                  <a:pt x="8576427" y="3561336"/>
                </a:lnTo>
                <a:close/>
                <a:moveTo>
                  <a:pt x="9189024" y="4155090"/>
                </a:moveTo>
                <a:lnTo>
                  <a:pt x="9801620" y="4155090"/>
                </a:lnTo>
                <a:lnTo>
                  <a:pt x="9801620" y="3561336"/>
                </a:lnTo>
                <a:lnTo>
                  <a:pt x="9189024" y="3561336"/>
                </a:lnTo>
                <a:close/>
                <a:moveTo>
                  <a:pt x="9801620" y="4155090"/>
                </a:moveTo>
                <a:lnTo>
                  <a:pt x="10414217" y="4155090"/>
                </a:lnTo>
                <a:lnTo>
                  <a:pt x="10414217" y="3561336"/>
                </a:lnTo>
                <a:lnTo>
                  <a:pt x="9801620" y="3561336"/>
                </a:lnTo>
                <a:close/>
                <a:moveTo>
                  <a:pt x="-50" y="4748845"/>
                </a:moveTo>
                <a:lnTo>
                  <a:pt x="612547" y="4748845"/>
                </a:lnTo>
                <a:lnTo>
                  <a:pt x="612547" y="4155090"/>
                </a:lnTo>
                <a:lnTo>
                  <a:pt x="-50" y="4155090"/>
                </a:lnTo>
                <a:close/>
                <a:moveTo>
                  <a:pt x="612547" y="4748845"/>
                </a:moveTo>
                <a:lnTo>
                  <a:pt x="1225144" y="4748845"/>
                </a:lnTo>
                <a:lnTo>
                  <a:pt x="1225144" y="4155090"/>
                </a:lnTo>
                <a:lnTo>
                  <a:pt x="612547" y="4155090"/>
                </a:lnTo>
                <a:close/>
                <a:moveTo>
                  <a:pt x="1225144" y="4748845"/>
                </a:moveTo>
                <a:lnTo>
                  <a:pt x="1837741" y="4748845"/>
                </a:lnTo>
                <a:lnTo>
                  <a:pt x="1837741" y="4155090"/>
                </a:lnTo>
                <a:lnTo>
                  <a:pt x="1225144" y="4155090"/>
                </a:lnTo>
                <a:close/>
                <a:moveTo>
                  <a:pt x="2450338" y="4748845"/>
                </a:moveTo>
                <a:lnTo>
                  <a:pt x="3062995" y="4748845"/>
                </a:lnTo>
                <a:lnTo>
                  <a:pt x="3062995" y="4155090"/>
                </a:lnTo>
                <a:lnTo>
                  <a:pt x="2450338" y="4155090"/>
                </a:lnTo>
                <a:close/>
                <a:moveTo>
                  <a:pt x="3062995" y="4748845"/>
                </a:moveTo>
                <a:lnTo>
                  <a:pt x="3675592" y="4748845"/>
                </a:lnTo>
                <a:lnTo>
                  <a:pt x="3675592" y="4155090"/>
                </a:lnTo>
                <a:lnTo>
                  <a:pt x="3062995" y="4155090"/>
                </a:lnTo>
                <a:close/>
                <a:moveTo>
                  <a:pt x="3675592" y="4748845"/>
                </a:moveTo>
                <a:lnTo>
                  <a:pt x="4288189" y="4748845"/>
                </a:lnTo>
                <a:lnTo>
                  <a:pt x="4288189" y="4155090"/>
                </a:lnTo>
                <a:lnTo>
                  <a:pt x="3675592" y="4155090"/>
                </a:lnTo>
                <a:close/>
                <a:moveTo>
                  <a:pt x="4288189" y="4748845"/>
                </a:moveTo>
                <a:lnTo>
                  <a:pt x="4900786" y="4748845"/>
                </a:lnTo>
                <a:lnTo>
                  <a:pt x="4900786" y="4155090"/>
                </a:lnTo>
                <a:lnTo>
                  <a:pt x="4288189" y="4155090"/>
                </a:lnTo>
                <a:close/>
                <a:moveTo>
                  <a:pt x="4900786" y="4748845"/>
                </a:moveTo>
                <a:lnTo>
                  <a:pt x="5513382" y="4748845"/>
                </a:lnTo>
                <a:lnTo>
                  <a:pt x="5513382" y="4155090"/>
                </a:lnTo>
                <a:lnTo>
                  <a:pt x="4900786" y="4155090"/>
                </a:lnTo>
                <a:close/>
                <a:moveTo>
                  <a:pt x="5513382" y="4748845"/>
                </a:moveTo>
                <a:lnTo>
                  <a:pt x="6125979" y="4748845"/>
                </a:lnTo>
                <a:lnTo>
                  <a:pt x="6125979" y="4155090"/>
                </a:lnTo>
                <a:lnTo>
                  <a:pt x="5513382" y="4155090"/>
                </a:lnTo>
                <a:close/>
                <a:moveTo>
                  <a:pt x="6738576" y="4748845"/>
                </a:moveTo>
                <a:lnTo>
                  <a:pt x="7351172" y="4748845"/>
                </a:lnTo>
                <a:lnTo>
                  <a:pt x="7351172" y="4155090"/>
                </a:lnTo>
                <a:lnTo>
                  <a:pt x="6738576" y="4155090"/>
                </a:lnTo>
                <a:close/>
                <a:moveTo>
                  <a:pt x="7351172" y="4748845"/>
                </a:moveTo>
                <a:lnTo>
                  <a:pt x="7963769" y="4748845"/>
                </a:lnTo>
                <a:lnTo>
                  <a:pt x="7963769" y="4155090"/>
                </a:lnTo>
                <a:lnTo>
                  <a:pt x="7351172" y="4155090"/>
                </a:lnTo>
                <a:close/>
                <a:moveTo>
                  <a:pt x="7963769" y="4748845"/>
                </a:moveTo>
                <a:lnTo>
                  <a:pt x="8576427" y="4748845"/>
                </a:lnTo>
                <a:lnTo>
                  <a:pt x="8576427" y="4155090"/>
                </a:lnTo>
                <a:lnTo>
                  <a:pt x="7963769" y="4155090"/>
                </a:lnTo>
                <a:close/>
                <a:moveTo>
                  <a:pt x="8576427" y="4748845"/>
                </a:moveTo>
                <a:lnTo>
                  <a:pt x="9189024" y="4748845"/>
                </a:lnTo>
                <a:lnTo>
                  <a:pt x="9189024" y="4155090"/>
                </a:lnTo>
                <a:lnTo>
                  <a:pt x="8576427" y="4155090"/>
                </a:lnTo>
                <a:close/>
                <a:moveTo>
                  <a:pt x="9189024" y="4748845"/>
                </a:moveTo>
                <a:lnTo>
                  <a:pt x="9801620" y="4748845"/>
                </a:lnTo>
                <a:lnTo>
                  <a:pt x="9801620" y="4155090"/>
                </a:lnTo>
                <a:lnTo>
                  <a:pt x="9189024" y="4155090"/>
                </a:lnTo>
                <a:close/>
                <a:moveTo>
                  <a:pt x="9801620" y="4748845"/>
                </a:moveTo>
                <a:lnTo>
                  <a:pt x="10414217" y="4748845"/>
                </a:lnTo>
                <a:lnTo>
                  <a:pt x="10414217" y="4155090"/>
                </a:lnTo>
                <a:lnTo>
                  <a:pt x="9801620" y="4155090"/>
                </a:lnTo>
                <a:close/>
                <a:moveTo>
                  <a:pt x="10414217" y="4748845"/>
                </a:moveTo>
                <a:lnTo>
                  <a:pt x="11026814" y="4748845"/>
                </a:lnTo>
                <a:lnTo>
                  <a:pt x="11026814" y="4155090"/>
                </a:lnTo>
                <a:lnTo>
                  <a:pt x="10414217" y="4155090"/>
                </a:lnTo>
                <a:close/>
                <a:moveTo>
                  <a:pt x="-50" y="5342599"/>
                </a:moveTo>
                <a:lnTo>
                  <a:pt x="612547" y="5342599"/>
                </a:lnTo>
                <a:lnTo>
                  <a:pt x="612547" y="4748845"/>
                </a:lnTo>
                <a:lnTo>
                  <a:pt x="-50" y="4748845"/>
                </a:lnTo>
                <a:close/>
                <a:moveTo>
                  <a:pt x="612547" y="5342599"/>
                </a:moveTo>
                <a:lnTo>
                  <a:pt x="1225144" y="5342599"/>
                </a:lnTo>
                <a:lnTo>
                  <a:pt x="1225144" y="4748845"/>
                </a:lnTo>
                <a:lnTo>
                  <a:pt x="612547" y="4748845"/>
                </a:lnTo>
                <a:close/>
                <a:moveTo>
                  <a:pt x="1225144" y="5342599"/>
                </a:moveTo>
                <a:lnTo>
                  <a:pt x="1837741" y="5342599"/>
                </a:lnTo>
                <a:lnTo>
                  <a:pt x="1837741" y="4748845"/>
                </a:lnTo>
                <a:lnTo>
                  <a:pt x="1225144" y="4748845"/>
                </a:lnTo>
                <a:close/>
                <a:moveTo>
                  <a:pt x="1837741" y="5342599"/>
                </a:moveTo>
                <a:lnTo>
                  <a:pt x="2450338" y="5342599"/>
                </a:lnTo>
                <a:lnTo>
                  <a:pt x="2450338" y="4748845"/>
                </a:lnTo>
                <a:lnTo>
                  <a:pt x="1837741" y="4748845"/>
                </a:lnTo>
                <a:close/>
                <a:moveTo>
                  <a:pt x="2450338" y="5342599"/>
                </a:moveTo>
                <a:lnTo>
                  <a:pt x="3062995" y="5342599"/>
                </a:lnTo>
                <a:lnTo>
                  <a:pt x="3062995" y="4748845"/>
                </a:lnTo>
                <a:lnTo>
                  <a:pt x="2450338" y="4748845"/>
                </a:lnTo>
                <a:close/>
                <a:moveTo>
                  <a:pt x="3062995" y="5342599"/>
                </a:moveTo>
                <a:lnTo>
                  <a:pt x="3675592" y="5342599"/>
                </a:lnTo>
                <a:lnTo>
                  <a:pt x="3675592" y="4748845"/>
                </a:lnTo>
                <a:lnTo>
                  <a:pt x="3062995" y="4748845"/>
                </a:lnTo>
                <a:close/>
                <a:moveTo>
                  <a:pt x="3675592" y="5342599"/>
                </a:moveTo>
                <a:lnTo>
                  <a:pt x="4288189" y="5342599"/>
                </a:lnTo>
                <a:lnTo>
                  <a:pt x="4288189" y="4748845"/>
                </a:lnTo>
                <a:lnTo>
                  <a:pt x="3675592" y="4748845"/>
                </a:lnTo>
                <a:close/>
                <a:moveTo>
                  <a:pt x="4288189" y="5342599"/>
                </a:moveTo>
                <a:lnTo>
                  <a:pt x="4900786" y="5342599"/>
                </a:lnTo>
                <a:lnTo>
                  <a:pt x="4900786" y="4748845"/>
                </a:lnTo>
                <a:lnTo>
                  <a:pt x="4288189" y="4748845"/>
                </a:lnTo>
                <a:close/>
                <a:moveTo>
                  <a:pt x="4900786" y="5342599"/>
                </a:moveTo>
                <a:lnTo>
                  <a:pt x="5513382" y="5342599"/>
                </a:lnTo>
                <a:lnTo>
                  <a:pt x="5513382" y="4748845"/>
                </a:lnTo>
                <a:lnTo>
                  <a:pt x="4900786" y="4748845"/>
                </a:lnTo>
                <a:close/>
                <a:moveTo>
                  <a:pt x="6125979" y="5342599"/>
                </a:moveTo>
                <a:lnTo>
                  <a:pt x="6738576" y="5342599"/>
                </a:lnTo>
                <a:lnTo>
                  <a:pt x="6738576" y="4748845"/>
                </a:lnTo>
                <a:lnTo>
                  <a:pt x="6125979" y="4748845"/>
                </a:lnTo>
                <a:close/>
                <a:moveTo>
                  <a:pt x="6738576" y="5342599"/>
                </a:moveTo>
                <a:lnTo>
                  <a:pt x="7351172" y="5342599"/>
                </a:lnTo>
                <a:lnTo>
                  <a:pt x="7351172" y="4748845"/>
                </a:lnTo>
                <a:lnTo>
                  <a:pt x="6738576" y="4748845"/>
                </a:lnTo>
                <a:close/>
                <a:moveTo>
                  <a:pt x="7351172" y="5342599"/>
                </a:moveTo>
                <a:lnTo>
                  <a:pt x="7963769" y="5342599"/>
                </a:lnTo>
                <a:lnTo>
                  <a:pt x="7963769" y="4748845"/>
                </a:lnTo>
                <a:lnTo>
                  <a:pt x="7351172" y="4748845"/>
                </a:lnTo>
                <a:close/>
                <a:moveTo>
                  <a:pt x="7963769" y="5342599"/>
                </a:moveTo>
                <a:lnTo>
                  <a:pt x="8576427" y="5342599"/>
                </a:lnTo>
                <a:lnTo>
                  <a:pt x="8576427" y="4748845"/>
                </a:lnTo>
                <a:lnTo>
                  <a:pt x="7963769" y="4748845"/>
                </a:lnTo>
                <a:close/>
                <a:moveTo>
                  <a:pt x="8576427" y="5342599"/>
                </a:moveTo>
                <a:lnTo>
                  <a:pt x="9189024" y="5342599"/>
                </a:lnTo>
                <a:lnTo>
                  <a:pt x="9189024" y="4748845"/>
                </a:lnTo>
                <a:lnTo>
                  <a:pt x="8576427" y="4748845"/>
                </a:lnTo>
                <a:close/>
                <a:moveTo>
                  <a:pt x="9801620" y="5342599"/>
                </a:moveTo>
                <a:lnTo>
                  <a:pt x="10414217" y="5342599"/>
                </a:lnTo>
                <a:lnTo>
                  <a:pt x="10414217" y="4748845"/>
                </a:lnTo>
                <a:lnTo>
                  <a:pt x="9801620" y="4748845"/>
                </a:lnTo>
                <a:close/>
                <a:moveTo>
                  <a:pt x="10414217" y="5342599"/>
                </a:moveTo>
                <a:lnTo>
                  <a:pt x="11026814" y="5342599"/>
                </a:lnTo>
                <a:lnTo>
                  <a:pt x="11026814" y="4748845"/>
                </a:lnTo>
                <a:lnTo>
                  <a:pt x="10414217" y="4748845"/>
                </a:lnTo>
                <a:close/>
                <a:moveTo>
                  <a:pt x="-50" y="5936353"/>
                </a:moveTo>
                <a:lnTo>
                  <a:pt x="612547" y="5936353"/>
                </a:lnTo>
                <a:lnTo>
                  <a:pt x="612547" y="5342599"/>
                </a:lnTo>
                <a:lnTo>
                  <a:pt x="-50" y="5342599"/>
                </a:lnTo>
                <a:close/>
                <a:moveTo>
                  <a:pt x="1225144" y="5936353"/>
                </a:moveTo>
                <a:lnTo>
                  <a:pt x="1837741" y="5936353"/>
                </a:lnTo>
                <a:lnTo>
                  <a:pt x="1837741" y="5342599"/>
                </a:lnTo>
                <a:lnTo>
                  <a:pt x="1225144" y="5342599"/>
                </a:lnTo>
                <a:close/>
                <a:moveTo>
                  <a:pt x="1837741" y="5936353"/>
                </a:moveTo>
                <a:lnTo>
                  <a:pt x="2450338" y="5936353"/>
                </a:lnTo>
                <a:lnTo>
                  <a:pt x="2450338" y="5342599"/>
                </a:lnTo>
                <a:lnTo>
                  <a:pt x="1837741" y="5342599"/>
                </a:lnTo>
                <a:close/>
                <a:moveTo>
                  <a:pt x="2450338" y="5936353"/>
                </a:moveTo>
                <a:lnTo>
                  <a:pt x="3062995" y="5936353"/>
                </a:lnTo>
                <a:lnTo>
                  <a:pt x="3062995" y="5342599"/>
                </a:lnTo>
                <a:lnTo>
                  <a:pt x="2450338" y="5342599"/>
                </a:lnTo>
                <a:close/>
                <a:moveTo>
                  <a:pt x="3062995" y="5936353"/>
                </a:moveTo>
                <a:lnTo>
                  <a:pt x="3675592" y="5936353"/>
                </a:lnTo>
                <a:lnTo>
                  <a:pt x="3675592" y="5342599"/>
                </a:lnTo>
                <a:lnTo>
                  <a:pt x="3062995" y="5342599"/>
                </a:lnTo>
                <a:close/>
                <a:moveTo>
                  <a:pt x="3675592" y="5936353"/>
                </a:moveTo>
                <a:lnTo>
                  <a:pt x="4288189" y="5936353"/>
                </a:lnTo>
                <a:lnTo>
                  <a:pt x="4288189" y="5342599"/>
                </a:lnTo>
                <a:lnTo>
                  <a:pt x="3675592" y="5342599"/>
                </a:lnTo>
                <a:close/>
                <a:moveTo>
                  <a:pt x="4288189" y="5936353"/>
                </a:moveTo>
                <a:lnTo>
                  <a:pt x="4900786" y="5936353"/>
                </a:lnTo>
                <a:lnTo>
                  <a:pt x="4900786" y="5342599"/>
                </a:lnTo>
                <a:lnTo>
                  <a:pt x="4288189" y="5342599"/>
                </a:lnTo>
                <a:close/>
                <a:moveTo>
                  <a:pt x="4900786" y="5936353"/>
                </a:moveTo>
                <a:lnTo>
                  <a:pt x="5513382" y="5936353"/>
                </a:lnTo>
                <a:lnTo>
                  <a:pt x="5513382" y="5342599"/>
                </a:lnTo>
                <a:lnTo>
                  <a:pt x="4900786" y="5342599"/>
                </a:lnTo>
                <a:close/>
                <a:moveTo>
                  <a:pt x="5513382" y="5936353"/>
                </a:moveTo>
                <a:lnTo>
                  <a:pt x="6125979" y="5936353"/>
                </a:lnTo>
                <a:lnTo>
                  <a:pt x="6125979" y="5342599"/>
                </a:lnTo>
                <a:lnTo>
                  <a:pt x="5513382" y="5342599"/>
                </a:lnTo>
                <a:close/>
                <a:moveTo>
                  <a:pt x="6738576" y="5936353"/>
                </a:moveTo>
                <a:lnTo>
                  <a:pt x="7351172" y="5936353"/>
                </a:lnTo>
                <a:lnTo>
                  <a:pt x="7351172" y="5342599"/>
                </a:lnTo>
                <a:lnTo>
                  <a:pt x="6738576" y="5342599"/>
                </a:lnTo>
                <a:close/>
                <a:moveTo>
                  <a:pt x="7351172" y="5936353"/>
                </a:moveTo>
                <a:lnTo>
                  <a:pt x="7963769" y="5936353"/>
                </a:lnTo>
                <a:lnTo>
                  <a:pt x="7963769" y="5342599"/>
                </a:lnTo>
                <a:lnTo>
                  <a:pt x="7351172" y="5342599"/>
                </a:lnTo>
                <a:close/>
                <a:moveTo>
                  <a:pt x="7963769" y="5936353"/>
                </a:moveTo>
                <a:lnTo>
                  <a:pt x="8576427" y="5936353"/>
                </a:lnTo>
                <a:lnTo>
                  <a:pt x="8576427" y="5342599"/>
                </a:lnTo>
                <a:lnTo>
                  <a:pt x="7963769" y="5342599"/>
                </a:lnTo>
                <a:close/>
                <a:moveTo>
                  <a:pt x="8576427" y="5936353"/>
                </a:moveTo>
                <a:lnTo>
                  <a:pt x="9189024" y="5936353"/>
                </a:lnTo>
                <a:lnTo>
                  <a:pt x="9189024" y="5342599"/>
                </a:lnTo>
                <a:lnTo>
                  <a:pt x="8576427" y="5342599"/>
                </a:lnTo>
                <a:close/>
                <a:moveTo>
                  <a:pt x="9801620" y="5936353"/>
                </a:moveTo>
                <a:lnTo>
                  <a:pt x="10414217" y="5936353"/>
                </a:lnTo>
                <a:lnTo>
                  <a:pt x="10414217" y="5342599"/>
                </a:lnTo>
                <a:lnTo>
                  <a:pt x="9801620" y="5342599"/>
                </a:lnTo>
                <a:close/>
                <a:moveTo>
                  <a:pt x="10414217" y="5936353"/>
                </a:moveTo>
                <a:lnTo>
                  <a:pt x="11026814" y="5936353"/>
                </a:lnTo>
                <a:lnTo>
                  <a:pt x="11026814" y="5342599"/>
                </a:lnTo>
                <a:lnTo>
                  <a:pt x="10414217" y="5342599"/>
                </a:ln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9" name="Google Shape;29;p10"/>
          <p:cNvSpPr>
            <a:spLocks noGrp="1"/>
          </p:cNvSpPr>
          <p:nvPr>
            <p:ph type="pic" idx="2"/>
          </p:nvPr>
        </p:nvSpPr>
        <p:spPr>
          <a:xfrm>
            <a:off x="7578158" y="1344972"/>
            <a:ext cx="4232842" cy="2388827"/>
          </a:xfrm>
          <a:prstGeom prst="rect">
            <a:avLst/>
          </a:prstGeom>
          <a:solidFill>
            <a:schemeClr val="dk1"/>
          </a:solid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88">
          <p15:clr>
            <a:srgbClr val="F26B43"/>
          </p15:clr>
        </p15:guide>
        <p15:guide id="2" pos="240">
          <p15:clr>
            <a:srgbClr val="F26B43"/>
          </p15:clr>
        </p15:guide>
        <p15:guide id="3" pos="7440">
          <p15:clr>
            <a:srgbClr val="F26B43"/>
          </p15:clr>
        </p15:guide>
        <p15:guide id="4" orient="horz" pos="403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3" name="Picture Placeholder 2" descr="A logo with a brain and lines&#10;&#10;Description automatically generated with medium confidence">
            <a:extLst>
              <a:ext uri="{FF2B5EF4-FFF2-40B4-BE49-F238E27FC236}">
                <a16:creationId xmlns:a16="http://schemas.microsoft.com/office/drawing/2014/main" id="{3BA6D755-C14E-164B-E88F-88ACF15740E2}"/>
              </a:ext>
            </a:extLst>
          </p:cNvPr>
          <p:cNvPicPr>
            <a:picLocks noGrp="1" noChangeAspect="1"/>
          </p:cNvPicPr>
          <p:nvPr>
            <p:ph type="pic" idx="2"/>
          </p:nvPr>
        </p:nvPicPr>
        <p:blipFill>
          <a:blip r:embed="rId3">
            <a:alphaModFix amt="5000"/>
          </a:blip>
          <a:srcRect t="12597" b="12597"/>
          <a:stretch>
            <a:fillRect/>
          </a:stretch>
        </p:blipFill>
        <p:spPr>
          <a:xfrm>
            <a:off x="5318480" y="1289242"/>
            <a:ext cx="5103779" cy="3817892"/>
          </a:xfrm>
          <a:prstGeom prst="rect">
            <a:avLst/>
          </a:prstGeom>
          <a:noFill/>
          <a:ln>
            <a:noFill/>
          </a:ln>
        </p:spPr>
      </p:pic>
      <p:sp>
        <p:nvSpPr>
          <p:cNvPr id="80" name="Google Shape;80;p27"/>
          <p:cNvSpPr/>
          <p:nvPr/>
        </p:nvSpPr>
        <p:spPr>
          <a:xfrm>
            <a:off x="-29734" y="-10929"/>
            <a:ext cx="4297680" cy="6858000"/>
          </a:xfrm>
          <a:prstGeom prst="rect">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Inter Light"/>
              <a:ea typeface="Inter Light"/>
              <a:cs typeface="Inter Light"/>
              <a:sym typeface="Inter Light"/>
            </a:endParaRPr>
          </a:p>
        </p:txBody>
      </p:sp>
      <p:sp>
        <p:nvSpPr>
          <p:cNvPr id="83" name="Google Shape;83;p27"/>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Inter Light"/>
              <a:ea typeface="Inter Light"/>
              <a:cs typeface="Inter Light"/>
              <a:sym typeface="Inter Light"/>
            </a:endParaRPr>
          </a:p>
        </p:txBody>
      </p:sp>
      <p:sp>
        <p:nvSpPr>
          <p:cNvPr id="84" name="Google Shape;84;p27"/>
          <p:cNvSpPr txBox="1"/>
          <p:nvPr/>
        </p:nvSpPr>
        <p:spPr>
          <a:xfrm>
            <a:off x="10387015" y="352539"/>
            <a:ext cx="1528762" cy="338514"/>
          </a:xfrm>
          <a:prstGeom prst="rect">
            <a:avLst/>
          </a:prstGeom>
          <a:noFill/>
          <a:ln>
            <a:noFill/>
          </a:ln>
        </p:spPr>
        <p:txBody>
          <a:bodyPr spcFirstLastPara="1" wrap="square" lIns="91425" tIns="45700" rIns="91425" bIns="45700" anchor="t" anchorCtr="0">
            <a:spAutoFit/>
          </a:bodyPr>
          <a:lstStyle/>
          <a:p>
            <a:pPr marL="0" marR="0" lvl="0" indent="0" algn="r" rtl="0">
              <a:lnSpc>
                <a:spcPct val="160000"/>
              </a:lnSpc>
              <a:spcBef>
                <a:spcPts val="0"/>
              </a:spcBef>
              <a:spcAft>
                <a:spcPts val="0"/>
              </a:spcAft>
              <a:buNone/>
            </a:pPr>
            <a:r>
              <a:rPr lang="tr-TR" sz="1000" dirty="0">
                <a:solidFill>
                  <a:schemeClr val="lt1"/>
                </a:solidFill>
                <a:latin typeface="Inter Light"/>
                <a:ea typeface="Inter Light"/>
                <a:cs typeface="Inter Light"/>
                <a:sym typeface="Inter Light"/>
              </a:rPr>
              <a:t>01/01/</a:t>
            </a:r>
            <a:r>
              <a:rPr lang="tr-TR" sz="1000" b="0" i="0" u="none" strike="noStrike" cap="none" dirty="0">
                <a:solidFill>
                  <a:schemeClr val="lt1"/>
                </a:solidFill>
                <a:latin typeface="Inter Light"/>
                <a:ea typeface="Inter Light"/>
                <a:cs typeface="Inter Light"/>
                <a:sym typeface="Inter Light"/>
              </a:rPr>
              <a:t>2025</a:t>
            </a:r>
            <a:endParaRPr dirty="0"/>
          </a:p>
        </p:txBody>
      </p:sp>
      <p:sp>
        <p:nvSpPr>
          <p:cNvPr id="87" name="Google Shape;87;p27"/>
          <p:cNvSpPr txBox="1"/>
          <p:nvPr/>
        </p:nvSpPr>
        <p:spPr>
          <a:xfrm>
            <a:off x="29734" y="2146568"/>
            <a:ext cx="4238212"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0" i="0" u="none" strike="noStrike" cap="none" dirty="0">
                <a:solidFill>
                  <a:schemeClr val="lt1"/>
                </a:solidFill>
                <a:latin typeface="Inter Light"/>
                <a:ea typeface="Inter Light"/>
                <a:cs typeface="Inter Light"/>
                <a:sym typeface="Inter Light"/>
              </a:rPr>
              <a:t>(</a:t>
            </a:r>
            <a:r>
              <a:rPr lang="tr-TR" sz="5400" dirty="0">
                <a:solidFill>
                  <a:schemeClr val="lt1"/>
                </a:solidFill>
                <a:latin typeface="Inter Light"/>
                <a:ea typeface="Inter Light"/>
                <a:cs typeface="Inter Light"/>
                <a:sym typeface="Inter Light"/>
              </a:rPr>
              <a:t>SCALPING AI</a:t>
            </a:r>
            <a:r>
              <a:rPr lang="en-US" sz="5400" b="0" i="0" u="none" strike="noStrike" cap="none" dirty="0">
                <a:solidFill>
                  <a:schemeClr val="lt1"/>
                </a:solidFill>
                <a:latin typeface="Inter Light"/>
                <a:ea typeface="Inter Light"/>
                <a:cs typeface="Inter Light"/>
                <a:sym typeface="Inter Light"/>
              </a:rPr>
              <a:t>)</a:t>
            </a:r>
            <a:endParaRPr dirty="0"/>
          </a:p>
        </p:txBody>
      </p:sp>
      <p:sp>
        <p:nvSpPr>
          <p:cNvPr id="88" name="Google Shape;88;p27"/>
          <p:cNvSpPr txBox="1"/>
          <p:nvPr/>
        </p:nvSpPr>
        <p:spPr>
          <a:xfrm>
            <a:off x="516858" y="2967376"/>
            <a:ext cx="326396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sym typeface="Inter Light"/>
              </a:rPr>
              <a:t>Advanced Forex Robot</a:t>
            </a:r>
          </a:p>
        </p:txBody>
      </p:sp>
      <p:cxnSp>
        <p:nvCxnSpPr>
          <p:cNvPr id="90" name="Google Shape;90;p27"/>
          <p:cNvCxnSpPr/>
          <p:nvPr/>
        </p:nvCxnSpPr>
        <p:spPr>
          <a:xfrm>
            <a:off x="6658427" y="5795381"/>
            <a:ext cx="2734101" cy="0"/>
          </a:xfrm>
          <a:prstGeom prst="straightConnector1">
            <a:avLst/>
          </a:prstGeom>
          <a:noFill/>
          <a:ln w="9525" cap="flat" cmpd="sng">
            <a:solidFill>
              <a:schemeClr val="lt1"/>
            </a:solidFill>
            <a:prstDash val="solid"/>
            <a:miter lim="800000"/>
            <a:headEnd type="none" w="sm" len="sm"/>
            <a:tailEnd type="none" w="sm" len="sm"/>
          </a:ln>
        </p:spPr>
      </p:cxnSp>
      <p:sp>
        <p:nvSpPr>
          <p:cNvPr id="94" name="Google Shape;94;p27"/>
          <p:cNvSpPr txBox="1"/>
          <p:nvPr/>
        </p:nvSpPr>
        <p:spPr>
          <a:xfrm>
            <a:off x="4569698" y="6505461"/>
            <a:ext cx="7527814" cy="191586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900" dirty="0">
                <a:solidFill>
                  <a:schemeClr val="lt1"/>
                </a:solidFill>
                <a:latin typeface="Inter Light"/>
                <a:ea typeface="Inter Light"/>
                <a:sym typeface="Inter Light"/>
              </a:rPr>
              <a:t>Important Notice: My Forex robot has been extensively tested across all market scenarios from the year 2000 onward and has been successfully optimized.</a:t>
            </a: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a:p>
            <a:pPr marL="0" marR="0" lvl="0" indent="0" algn="just" rtl="0">
              <a:lnSpc>
                <a:spcPct val="150000"/>
              </a:lnSpc>
              <a:spcBef>
                <a:spcPts val="0"/>
              </a:spcBef>
              <a:spcAft>
                <a:spcPts val="0"/>
              </a:spcAft>
              <a:buNone/>
            </a:pPr>
            <a:endParaRPr lang="en-US" sz="1000" dirty="0">
              <a:solidFill>
                <a:schemeClr val="lt1"/>
              </a:solidFill>
              <a:latin typeface="Inter Light"/>
              <a:ea typeface="Inter Light"/>
              <a:sym typeface="Inter Light"/>
            </a:endParaRPr>
          </a:p>
        </p:txBody>
      </p:sp>
      <p:sp>
        <p:nvSpPr>
          <p:cNvPr id="95" name="Google Shape;95;p27"/>
          <p:cNvSpPr/>
          <p:nvPr/>
        </p:nvSpPr>
        <p:spPr>
          <a:xfrm>
            <a:off x="801599" y="4456483"/>
            <a:ext cx="525589" cy="525589"/>
          </a:xfrm>
          <a:custGeom>
            <a:avLst/>
            <a:gdLst/>
            <a:ahLst/>
            <a:cxnLst/>
            <a:rect l="l" t="t" r="r" b="b"/>
            <a:pathLst>
              <a:path w="525589" h="525589" extrusionOk="0">
                <a:moveTo>
                  <a:pt x="525590" y="262795"/>
                </a:moveTo>
                <a:cubicBezTo>
                  <a:pt x="525590" y="407932"/>
                  <a:pt x="407932" y="525590"/>
                  <a:pt x="262795" y="525590"/>
                </a:cubicBezTo>
                <a:cubicBezTo>
                  <a:pt x="117657" y="525590"/>
                  <a:pt x="0" y="407932"/>
                  <a:pt x="0" y="262795"/>
                </a:cubicBezTo>
                <a:cubicBezTo>
                  <a:pt x="0" y="117657"/>
                  <a:pt x="117657" y="0"/>
                  <a:pt x="262795" y="0"/>
                </a:cubicBezTo>
                <a:cubicBezTo>
                  <a:pt x="407932" y="0"/>
                  <a:pt x="525590" y="117657"/>
                  <a:pt x="525590" y="2627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96" name="Google Shape;96;p27"/>
          <p:cNvSpPr/>
          <p:nvPr/>
        </p:nvSpPr>
        <p:spPr>
          <a:xfrm>
            <a:off x="381169" y="4456482"/>
            <a:ext cx="460460" cy="525589"/>
          </a:xfrm>
          <a:custGeom>
            <a:avLst/>
            <a:gdLst/>
            <a:ahLst/>
            <a:cxnLst/>
            <a:rect l="l" t="t" r="r" b="b"/>
            <a:pathLst>
              <a:path w="460460" h="525589" extrusionOk="0">
                <a:moveTo>
                  <a:pt x="401358" y="263247"/>
                </a:moveTo>
                <a:cubicBezTo>
                  <a:pt x="401274" y="325761"/>
                  <a:pt x="421648" y="386587"/>
                  <a:pt x="459359" y="436447"/>
                </a:cubicBezTo>
                <a:cubicBezTo>
                  <a:pt x="409542" y="493414"/>
                  <a:pt x="337537" y="526075"/>
                  <a:pt x="261862" y="526042"/>
                </a:cubicBezTo>
                <a:cubicBezTo>
                  <a:pt x="116726" y="526042"/>
                  <a:pt x="-933" y="408383"/>
                  <a:pt x="-933" y="263247"/>
                </a:cubicBezTo>
                <a:cubicBezTo>
                  <a:pt x="-933" y="118111"/>
                  <a:pt x="116726" y="452"/>
                  <a:pt x="261862" y="452"/>
                </a:cubicBezTo>
                <a:cubicBezTo>
                  <a:pt x="337579" y="368"/>
                  <a:pt x="409668" y="33038"/>
                  <a:pt x="459528" y="90047"/>
                </a:cubicBezTo>
                <a:cubicBezTo>
                  <a:pt x="421775" y="139885"/>
                  <a:pt x="401316" y="200712"/>
                  <a:pt x="401358" y="263247"/>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97" name="Google Shape;97;p27"/>
          <p:cNvSpPr/>
          <p:nvPr/>
        </p:nvSpPr>
        <p:spPr>
          <a:xfrm>
            <a:off x="924433" y="4579359"/>
            <a:ext cx="279878" cy="279836"/>
          </a:xfrm>
          <a:custGeom>
            <a:avLst/>
            <a:gdLst/>
            <a:ahLst/>
            <a:cxnLst/>
            <a:rect l="l" t="t" r="r" b="b"/>
            <a:pathLst>
              <a:path w="279878" h="279836" extrusionOk="0">
                <a:moveTo>
                  <a:pt x="279878" y="123509"/>
                </a:moveTo>
                <a:lnTo>
                  <a:pt x="179612" y="123509"/>
                </a:lnTo>
                <a:lnTo>
                  <a:pt x="250520" y="52601"/>
                </a:lnTo>
                <a:lnTo>
                  <a:pt x="227277" y="29359"/>
                </a:lnTo>
                <a:lnTo>
                  <a:pt x="156369" y="100267"/>
                </a:lnTo>
                <a:lnTo>
                  <a:pt x="156369" y="0"/>
                </a:lnTo>
                <a:lnTo>
                  <a:pt x="123509" y="0"/>
                </a:lnTo>
                <a:lnTo>
                  <a:pt x="123509" y="100267"/>
                </a:lnTo>
                <a:lnTo>
                  <a:pt x="52601" y="29359"/>
                </a:lnTo>
                <a:lnTo>
                  <a:pt x="29359" y="52601"/>
                </a:lnTo>
                <a:lnTo>
                  <a:pt x="100267" y="123509"/>
                </a:lnTo>
                <a:lnTo>
                  <a:pt x="0" y="123509"/>
                </a:lnTo>
                <a:lnTo>
                  <a:pt x="0" y="156327"/>
                </a:lnTo>
                <a:lnTo>
                  <a:pt x="100267" y="156327"/>
                </a:lnTo>
                <a:lnTo>
                  <a:pt x="29359" y="227235"/>
                </a:lnTo>
                <a:lnTo>
                  <a:pt x="52601" y="250478"/>
                </a:lnTo>
                <a:lnTo>
                  <a:pt x="123509" y="179569"/>
                </a:lnTo>
                <a:lnTo>
                  <a:pt x="123509" y="279836"/>
                </a:lnTo>
                <a:lnTo>
                  <a:pt x="156369" y="279836"/>
                </a:lnTo>
                <a:lnTo>
                  <a:pt x="156369" y="179569"/>
                </a:lnTo>
                <a:lnTo>
                  <a:pt x="227277" y="250478"/>
                </a:lnTo>
                <a:lnTo>
                  <a:pt x="250520" y="227235"/>
                </a:lnTo>
                <a:lnTo>
                  <a:pt x="179612" y="156327"/>
                </a:lnTo>
                <a:lnTo>
                  <a:pt x="279878" y="156327"/>
                </a:lnTo>
                <a:lnTo>
                  <a:pt x="279878" y="123509"/>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28"/>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06" name="Google Shape;106;p28"/>
          <p:cNvSpPr txBox="1"/>
          <p:nvPr/>
        </p:nvSpPr>
        <p:spPr>
          <a:xfrm>
            <a:off x="580663" y="1463694"/>
            <a:ext cx="2863427"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4400" dirty="0">
                <a:solidFill>
                  <a:schemeClr val="lt1"/>
                </a:solidFill>
                <a:latin typeface="Inter Light"/>
                <a:ea typeface="Inter Light"/>
                <a:sym typeface="Inter Light"/>
              </a:rPr>
              <a:t>CONTENTS</a:t>
            </a:r>
            <a:endParaRPr sz="1600" dirty="0"/>
          </a:p>
        </p:txBody>
      </p:sp>
      <p:sp>
        <p:nvSpPr>
          <p:cNvPr id="107" name="Google Shape;107;p28"/>
          <p:cNvSpPr/>
          <p:nvPr/>
        </p:nvSpPr>
        <p:spPr>
          <a:xfrm>
            <a:off x="1013756" y="545757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08" name="Google Shape;108;p28"/>
          <p:cNvSpPr/>
          <p:nvPr/>
        </p:nvSpPr>
        <p:spPr>
          <a:xfrm>
            <a:off x="702166" y="545757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09" name="Google Shape;109;p28"/>
          <p:cNvSpPr/>
          <p:nvPr/>
        </p:nvSpPr>
        <p:spPr>
          <a:xfrm>
            <a:off x="1104791" y="5548638"/>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10" name="Google Shape;110;p28"/>
          <p:cNvSpPr/>
          <p:nvPr/>
        </p:nvSpPr>
        <p:spPr>
          <a:xfrm>
            <a:off x="5198395" y="1639329"/>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11" name="Google Shape;111;p28"/>
          <p:cNvSpPr txBox="1"/>
          <p:nvPr/>
        </p:nvSpPr>
        <p:spPr>
          <a:xfrm>
            <a:off x="5375062"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001</a:t>
            </a:r>
            <a:endParaRPr/>
          </a:p>
        </p:txBody>
      </p:sp>
      <p:sp>
        <p:nvSpPr>
          <p:cNvPr id="112" name="Google Shape;112;p28"/>
          <p:cNvSpPr txBox="1"/>
          <p:nvPr/>
        </p:nvSpPr>
        <p:spPr>
          <a:xfrm>
            <a:off x="5545905" y="2587099"/>
            <a:ext cx="1324848"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What Is Forex?</a:t>
            </a:r>
            <a:endParaRPr dirty="0"/>
          </a:p>
        </p:txBody>
      </p:sp>
      <p:sp>
        <p:nvSpPr>
          <p:cNvPr id="113" name="Google Shape;113;p28"/>
          <p:cNvSpPr/>
          <p:nvPr/>
        </p:nvSpPr>
        <p:spPr>
          <a:xfrm>
            <a:off x="7394931" y="1639329"/>
            <a:ext cx="2019869" cy="201986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14" name="Google Shape;114;p28"/>
          <p:cNvSpPr txBox="1"/>
          <p:nvPr/>
        </p:nvSpPr>
        <p:spPr>
          <a:xfrm>
            <a:off x="7571598"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002</a:t>
            </a:r>
            <a:endParaRPr/>
          </a:p>
        </p:txBody>
      </p:sp>
      <p:sp>
        <p:nvSpPr>
          <p:cNvPr id="115" name="Google Shape;115;p28"/>
          <p:cNvSpPr txBox="1"/>
          <p:nvPr/>
        </p:nvSpPr>
        <p:spPr>
          <a:xfrm>
            <a:off x="7536368" y="2487736"/>
            <a:ext cx="1736993"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dirty="0">
                <a:solidFill>
                  <a:schemeClr val="lt1"/>
                </a:solidFill>
                <a:latin typeface="Inter Light"/>
                <a:ea typeface="Inter Light"/>
                <a:cs typeface="Inter Light"/>
                <a:sym typeface="Inter Light"/>
              </a:rPr>
              <a:t>What is Forex Signal</a:t>
            </a:r>
            <a:r>
              <a:rPr lang="tr-TR" sz="1400" dirty="0">
                <a:solidFill>
                  <a:schemeClr val="lt1"/>
                </a:solidFill>
                <a:latin typeface="Inter Light"/>
                <a:ea typeface="Inter Light"/>
                <a:cs typeface="Inter Light"/>
                <a:sym typeface="Inter Light"/>
              </a:rPr>
              <a:t>? What Is </a:t>
            </a:r>
            <a:r>
              <a:rPr lang="tr-TR" dirty="0">
                <a:solidFill>
                  <a:schemeClr val="lt1"/>
                </a:solidFill>
                <a:latin typeface="Inter Light"/>
                <a:ea typeface="Inter Light"/>
                <a:cs typeface="Inter Light"/>
                <a:sym typeface="Inter Light"/>
              </a:rPr>
              <a:t>I</a:t>
            </a:r>
            <a:r>
              <a:rPr lang="tr-TR" sz="1400" dirty="0">
                <a:solidFill>
                  <a:schemeClr val="lt1"/>
                </a:solidFill>
                <a:latin typeface="Inter Light"/>
                <a:ea typeface="Inter Light"/>
                <a:cs typeface="Inter Light"/>
                <a:sym typeface="Inter Light"/>
              </a:rPr>
              <a:t>t Used </a:t>
            </a:r>
            <a:r>
              <a:rPr lang="tr-TR" dirty="0">
                <a:solidFill>
                  <a:schemeClr val="lt1"/>
                </a:solidFill>
                <a:latin typeface="Inter Light"/>
                <a:ea typeface="Inter Light"/>
                <a:cs typeface="Inter Light"/>
                <a:sym typeface="Inter Light"/>
              </a:rPr>
              <a:t>F</a:t>
            </a:r>
            <a:r>
              <a:rPr lang="tr-TR" sz="1400" dirty="0">
                <a:solidFill>
                  <a:schemeClr val="lt1"/>
                </a:solidFill>
                <a:latin typeface="Inter Light"/>
                <a:ea typeface="Inter Light"/>
                <a:cs typeface="Inter Light"/>
                <a:sym typeface="Inter Light"/>
              </a:rPr>
              <a:t>or?</a:t>
            </a:r>
            <a:endParaRPr lang="tr-TR" dirty="0"/>
          </a:p>
        </p:txBody>
      </p:sp>
      <p:sp>
        <p:nvSpPr>
          <p:cNvPr id="116" name="Google Shape;116;p28"/>
          <p:cNvSpPr/>
          <p:nvPr/>
        </p:nvSpPr>
        <p:spPr>
          <a:xfrm>
            <a:off x="9591467" y="1639329"/>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117" name="Google Shape;117;p28"/>
          <p:cNvSpPr txBox="1"/>
          <p:nvPr/>
        </p:nvSpPr>
        <p:spPr>
          <a:xfrm>
            <a:off x="9768134" y="1808612"/>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003</a:t>
            </a:r>
            <a:endParaRPr/>
          </a:p>
        </p:txBody>
      </p:sp>
      <p:sp>
        <p:nvSpPr>
          <p:cNvPr id="118" name="Google Shape;118;p28"/>
          <p:cNvSpPr txBox="1"/>
          <p:nvPr/>
        </p:nvSpPr>
        <p:spPr>
          <a:xfrm>
            <a:off x="9671092" y="2380014"/>
            <a:ext cx="1860618"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dirty="0">
                <a:solidFill>
                  <a:schemeClr val="lt1"/>
                </a:solidFill>
                <a:latin typeface="Inter Light"/>
                <a:ea typeface="Inter Light"/>
                <a:sym typeface="Inter Light"/>
              </a:rPr>
              <a:t>Forex Robots(Automated Trading Systems)</a:t>
            </a:r>
            <a:endParaRPr lang="tr-TR" dirty="0"/>
          </a:p>
        </p:txBody>
      </p:sp>
      <p:sp>
        <p:nvSpPr>
          <p:cNvPr id="119" name="Google Shape;119;p28"/>
          <p:cNvSpPr/>
          <p:nvPr/>
        </p:nvSpPr>
        <p:spPr>
          <a:xfrm>
            <a:off x="5198395"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120" name="Google Shape;120;p28"/>
          <p:cNvSpPr txBox="1"/>
          <p:nvPr/>
        </p:nvSpPr>
        <p:spPr>
          <a:xfrm>
            <a:off x="5375062"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004</a:t>
            </a:r>
            <a:endParaRPr/>
          </a:p>
        </p:txBody>
      </p:sp>
      <p:sp>
        <p:nvSpPr>
          <p:cNvPr id="121" name="Google Shape;121;p28"/>
          <p:cNvSpPr txBox="1"/>
          <p:nvPr/>
        </p:nvSpPr>
        <p:spPr>
          <a:xfrm>
            <a:off x="5500198" y="4524942"/>
            <a:ext cx="1416262"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1400" dirty="0">
                <a:solidFill>
                  <a:schemeClr val="lt1"/>
                </a:solidFill>
                <a:latin typeface="Inter Light"/>
                <a:ea typeface="Inter Light"/>
                <a:cs typeface="Inter Light"/>
                <a:sym typeface="Inter Light"/>
              </a:rPr>
              <a:t>My Own Developed Forex Robot: SCALPING AI</a:t>
            </a:r>
            <a:endParaRPr dirty="0"/>
          </a:p>
        </p:txBody>
      </p:sp>
      <p:sp>
        <p:nvSpPr>
          <p:cNvPr id="122" name="Google Shape;122;p28"/>
          <p:cNvSpPr/>
          <p:nvPr/>
        </p:nvSpPr>
        <p:spPr>
          <a:xfrm>
            <a:off x="7394931"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23" name="Google Shape;123;p28"/>
          <p:cNvSpPr txBox="1"/>
          <p:nvPr/>
        </p:nvSpPr>
        <p:spPr>
          <a:xfrm>
            <a:off x="7571598"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005</a:t>
            </a:r>
            <a:endParaRPr/>
          </a:p>
        </p:txBody>
      </p:sp>
      <p:sp>
        <p:nvSpPr>
          <p:cNvPr id="124" name="Google Shape;124;p28"/>
          <p:cNvSpPr txBox="1"/>
          <p:nvPr/>
        </p:nvSpPr>
        <p:spPr>
          <a:xfrm>
            <a:off x="7805072" y="4740385"/>
            <a:ext cx="112472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dirty="0">
                <a:solidFill>
                  <a:schemeClr val="lt1"/>
                </a:solidFill>
                <a:latin typeface="Inter Light"/>
                <a:ea typeface="Inter Light"/>
                <a:sym typeface="Inter Light"/>
              </a:rPr>
              <a:t>Why This Robot?</a:t>
            </a:r>
            <a:endParaRPr dirty="0"/>
          </a:p>
        </p:txBody>
      </p:sp>
      <p:sp>
        <p:nvSpPr>
          <p:cNvPr id="125" name="Google Shape;125;p28"/>
          <p:cNvSpPr/>
          <p:nvPr/>
        </p:nvSpPr>
        <p:spPr>
          <a:xfrm>
            <a:off x="9591467" y="3828481"/>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26" name="Google Shape;126;p28"/>
          <p:cNvSpPr txBox="1"/>
          <p:nvPr/>
        </p:nvSpPr>
        <p:spPr>
          <a:xfrm>
            <a:off x="9768134" y="3997764"/>
            <a:ext cx="79583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Inter Light"/>
                <a:ea typeface="Inter Light"/>
                <a:cs typeface="Inter Light"/>
                <a:sym typeface="Inter Light"/>
              </a:rPr>
              <a:t>006</a:t>
            </a:r>
            <a:endParaRPr/>
          </a:p>
        </p:txBody>
      </p:sp>
      <p:sp>
        <p:nvSpPr>
          <p:cNvPr id="127" name="Google Shape;127;p28"/>
          <p:cNvSpPr txBox="1"/>
          <p:nvPr/>
        </p:nvSpPr>
        <p:spPr>
          <a:xfrm>
            <a:off x="9761420" y="4846153"/>
            <a:ext cx="1605101" cy="307736"/>
          </a:xfrm>
          <a:prstGeom prst="rect">
            <a:avLst/>
          </a:prstGeom>
          <a:noFill/>
          <a:ln>
            <a:noFill/>
          </a:ln>
        </p:spPr>
        <p:txBody>
          <a:bodyPr spcFirstLastPara="1" wrap="square" lIns="91425" tIns="45700" rIns="91425" bIns="45700" anchor="t" anchorCtr="0">
            <a:spAutoFit/>
          </a:bodyPr>
          <a:lstStyle/>
          <a:p>
            <a:pPr lvl="0" algn="ctr"/>
            <a:r>
              <a:rPr lang="tr-TR" dirty="0">
                <a:solidFill>
                  <a:schemeClr val="lt1"/>
                </a:solidFill>
                <a:latin typeface="Inter Light"/>
                <a:ea typeface="Inter Light"/>
                <a:cs typeface="Inter Light"/>
                <a:sym typeface="Inter Light"/>
              </a:rPr>
              <a:t>Support</a:t>
            </a:r>
            <a:r>
              <a:rPr lang="tr-TR" sz="1400" dirty="0">
                <a:solidFill>
                  <a:schemeClr val="lt1"/>
                </a:solidFill>
                <a:latin typeface="Inter Light"/>
                <a:ea typeface="Inter Light"/>
                <a:cs typeface="Inter Light"/>
                <a:sym typeface="Inter Light"/>
              </a:rPr>
              <a:t> &amp; Contact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4" name="Google Shape;134;p29"/>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37" name="Google Shape;137;p29"/>
          <p:cNvSpPr txBox="1"/>
          <p:nvPr/>
        </p:nvSpPr>
        <p:spPr>
          <a:xfrm>
            <a:off x="5266312" y="457200"/>
            <a:ext cx="4325743"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4400" dirty="0">
                <a:solidFill>
                  <a:schemeClr val="lt1"/>
                </a:solidFill>
                <a:latin typeface="Inter Light"/>
                <a:ea typeface="Inter Light"/>
                <a:sym typeface="Inter Light"/>
              </a:rPr>
              <a:t>WHAT IS FOREX?</a:t>
            </a:r>
            <a:endParaRPr sz="1600" dirty="0"/>
          </a:p>
        </p:txBody>
      </p:sp>
      <p:sp>
        <p:nvSpPr>
          <p:cNvPr id="138" name="Google Shape;138;p29"/>
          <p:cNvSpPr/>
          <p:nvPr/>
        </p:nvSpPr>
        <p:spPr>
          <a:xfrm>
            <a:off x="7379959" y="3039473"/>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39" name="Google Shape;139;p29"/>
          <p:cNvSpPr/>
          <p:nvPr/>
        </p:nvSpPr>
        <p:spPr>
          <a:xfrm>
            <a:off x="7068369" y="3039472"/>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40" name="Google Shape;140;p29"/>
          <p:cNvSpPr/>
          <p:nvPr/>
        </p:nvSpPr>
        <p:spPr>
          <a:xfrm>
            <a:off x="7470994" y="3130539"/>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41" name="Google Shape;141;p29"/>
          <p:cNvSpPr txBox="1"/>
          <p:nvPr/>
        </p:nvSpPr>
        <p:spPr>
          <a:xfrm>
            <a:off x="3488881" y="1263456"/>
            <a:ext cx="8171650" cy="106178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b="1" dirty="0">
                <a:solidFill>
                  <a:schemeClr val="bg1"/>
                </a:solidFill>
                <a:latin typeface="Inter Light" panose="020B0604020202020204" charset="0"/>
                <a:ea typeface="Inter Light" panose="020B0604020202020204" charset="0"/>
              </a:rPr>
              <a:t>Forex (Foreign Exchange) </a:t>
            </a:r>
            <a:r>
              <a:rPr lang="en-US" dirty="0">
                <a:solidFill>
                  <a:schemeClr val="bg1"/>
                </a:solidFill>
                <a:latin typeface="Inter Light" panose="020B0604020202020204" charset="0"/>
                <a:ea typeface="Inter Light" panose="020B0604020202020204" charset="0"/>
              </a:rPr>
              <a:t>is a global financial market where currency trading takes place.</a:t>
            </a:r>
            <a:r>
              <a:rPr lang="tr-TR" dirty="0">
                <a:solidFill>
                  <a:schemeClr val="bg1"/>
                </a:solidFill>
                <a:latin typeface="Inter Light" panose="020B0604020202020204" charset="0"/>
                <a:ea typeface="Inter Light" panose="020B0604020202020204" charset="0"/>
              </a:rPr>
              <a:t> </a:t>
            </a:r>
            <a:r>
              <a:rPr lang="en-US" dirty="0">
                <a:solidFill>
                  <a:schemeClr val="bg1"/>
                </a:solidFill>
                <a:latin typeface="Inter Light" panose="020B0604020202020204" charset="0"/>
                <a:ea typeface="Inter Light" panose="020B0604020202020204" charset="0"/>
              </a:rPr>
              <a:t>In its simplest form, it involves buying one currency while simultaneously selling another.</a:t>
            </a:r>
            <a:r>
              <a:rPr lang="tr-TR" dirty="0">
                <a:solidFill>
                  <a:schemeClr val="bg1"/>
                </a:solidFill>
                <a:latin typeface="Inter Light" panose="020B0604020202020204" charset="0"/>
                <a:ea typeface="Inter Light" panose="020B0604020202020204" charset="0"/>
              </a:rPr>
              <a:t> </a:t>
            </a:r>
            <a:r>
              <a:rPr lang="en-US" dirty="0">
                <a:solidFill>
                  <a:schemeClr val="bg1"/>
                </a:solidFill>
                <a:latin typeface="Inter Light" panose="020B0604020202020204" charset="0"/>
                <a:ea typeface="Inter Light" panose="020B0604020202020204" charset="0"/>
              </a:rPr>
              <a:t>For example, a transaction like "buying the dollar, selling the euro" happens in this market.</a:t>
            </a:r>
          </a:p>
        </p:txBody>
      </p:sp>
      <p:sp>
        <p:nvSpPr>
          <p:cNvPr id="143" name="Google Shape;143;p29"/>
          <p:cNvSpPr txBox="1"/>
          <p:nvPr/>
        </p:nvSpPr>
        <p:spPr>
          <a:xfrm>
            <a:off x="257328" y="3671770"/>
            <a:ext cx="3994282" cy="2400617"/>
          </a:xfrm>
          <a:prstGeom prst="rect">
            <a:avLst/>
          </a:prstGeom>
          <a:noFill/>
          <a:ln>
            <a:noFill/>
          </a:ln>
        </p:spPr>
        <p:txBody>
          <a:bodyPr spcFirstLastPara="1" wrap="square" lIns="91425" tIns="45700" rIns="91425" bIns="45700" anchor="t" anchorCtr="0">
            <a:spAutoFit/>
          </a:bodyPr>
          <a:lstStyle/>
          <a:p>
            <a:pPr algn="ctr">
              <a:lnSpc>
                <a:spcPct val="150000"/>
              </a:lnSpc>
            </a:pPr>
            <a:r>
              <a:rPr lang="en-US" sz="1600" b="1" dirty="0">
                <a:solidFill>
                  <a:schemeClr val="bg1"/>
                </a:solidFill>
                <a:latin typeface="Inter Light" panose="020B0604020202020204" charset="0"/>
                <a:ea typeface="Inter Light" panose="020B0604020202020204" charset="0"/>
              </a:rPr>
              <a:t>💸 How to Profit from Forex?</a:t>
            </a:r>
          </a:p>
          <a:p>
            <a:pPr marL="285750" indent="-285750">
              <a:lnSpc>
                <a:spcPct val="150000"/>
              </a:lnSpc>
              <a:buClr>
                <a:schemeClr val="bg1"/>
              </a:buClr>
              <a:buFont typeface="Arial" panose="020B0604020202020204" pitchFamily="34" charset="0"/>
              <a:buChar char="•"/>
            </a:pPr>
            <a:r>
              <a:rPr lang="en-US" b="1" dirty="0">
                <a:solidFill>
                  <a:schemeClr val="bg1"/>
                </a:solidFill>
                <a:latin typeface="Inter Light" panose="020B0604020202020204" charset="0"/>
                <a:ea typeface="Inter Light" panose="020B0604020202020204" charset="0"/>
              </a:rPr>
              <a:t>By buying and selling currency pairs (e.g., EUR/USD).</a:t>
            </a:r>
          </a:p>
          <a:p>
            <a:pPr marL="285750" indent="-285750">
              <a:lnSpc>
                <a:spcPct val="150000"/>
              </a:lnSpc>
              <a:buClr>
                <a:schemeClr val="bg1"/>
              </a:buClr>
              <a:buFont typeface="Arial" panose="020B0604020202020204" pitchFamily="34" charset="0"/>
              <a:buChar char="•"/>
            </a:pPr>
            <a:r>
              <a:rPr lang="en-US" b="1" dirty="0">
                <a:solidFill>
                  <a:schemeClr val="bg1"/>
                </a:solidFill>
                <a:latin typeface="Inter Light" panose="020B0604020202020204" charset="0"/>
                <a:ea typeface="Inter Light" panose="020B0604020202020204" charset="0"/>
              </a:rPr>
              <a:t>Profit is made by correctly predicting whether prices will rise or fall.</a:t>
            </a:r>
          </a:p>
          <a:p>
            <a:pPr marL="285750" indent="-285750">
              <a:lnSpc>
                <a:spcPct val="150000"/>
              </a:lnSpc>
              <a:buClr>
                <a:schemeClr val="bg1"/>
              </a:buClr>
              <a:buFont typeface="Arial" panose="020B0604020202020204" pitchFamily="34" charset="0"/>
              <a:buChar char="•"/>
            </a:pPr>
            <a:r>
              <a:rPr lang="en-US" b="1" dirty="0">
                <a:solidFill>
                  <a:schemeClr val="bg1"/>
                </a:solidFill>
                <a:latin typeface="Inter Light" panose="020B0604020202020204" charset="0"/>
                <a:ea typeface="Inter Light" panose="020B0604020202020204" charset="0"/>
              </a:rPr>
              <a:t>The leverage system allows you to make large-volume trades with relatively small capital.</a:t>
            </a:r>
            <a:endParaRPr lang="tr-TR" sz="1200" dirty="0">
              <a:solidFill>
                <a:schemeClr val="bg1"/>
              </a:solidFill>
              <a:latin typeface="Inter Light" panose="020B0604020202020204" charset="0"/>
              <a:ea typeface="Inter Light" panose="020B0604020202020204" charset="0"/>
            </a:endParaRPr>
          </a:p>
        </p:txBody>
      </p:sp>
      <p:sp>
        <p:nvSpPr>
          <p:cNvPr id="144" name="Google Shape;144;p29"/>
          <p:cNvSpPr txBox="1"/>
          <p:nvPr/>
        </p:nvSpPr>
        <p:spPr>
          <a:xfrm>
            <a:off x="8392530" y="3671770"/>
            <a:ext cx="3615294" cy="2354450"/>
          </a:xfrm>
          <a:prstGeom prst="rect">
            <a:avLst/>
          </a:prstGeom>
          <a:noFill/>
          <a:ln>
            <a:noFill/>
          </a:ln>
        </p:spPr>
        <p:txBody>
          <a:bodyPr spcFirstLastPara="1" wrap="square" lIns="91425" tIns="45700" rIns="91425" bIns="45700" anchor="t" anchorCtr="0">
            <a:spAutoFit/>
          </a:bodyPr>
          <a:lstStyle/>
          <a:p>
            <a:pPr algn="ctr">
              <a:lnSpc>
                <a:spcPct val="150000"/>
              </a:lnSpc>
            </a:pPr>
            <a:r>
              <a:rPr lang="tr-TR" b="1" dirty="0">
                <a:solidFill>
                  <a:schemeClr val="bg1"/>
                </a:solidFill>
                <a:latin typeface="Inter Light" panose="020B0604020202020204" charset="0"/>
                <a:ea typeface="Inter Light" panose="020B0604020202020204" charset="0"/>
              </a:rPr>
              <a:t>🌍The Largest Financial Market in The World</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Daily trading volume can reach  up $ 7 trillion.</a:t>
            </a:r>
            <a:endParaRPr lang="tr-TR" b="1" dirty="0">
              <a:solidFill>
                <a:schemeClr val="bg1"/>
              </a:solidFill>
              <a:latin typeface="Inter Light" panose="020B0604020202020204" charset="0"/>
              <a:ea typeface="Inter Light" panose="020B0604020202020204" charset="0"/>
            </a:endParaRP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Actively used by banks, corporation, investors and individuals.</a:t>
            </a:r>
            <a:endParaRPr lang="tr-TR" b="1" dirty="0">
              <a:solidFill>
                <a:schemeClr val="bg1"/>
              </a:solidFill>
              <a:latin typeface="Inter Light" panose="020B0604020202020204" charset="0"/>
              <a:ea typeface="Inter Light" panose="020B0604020202020204" charset="0"/>
            </a:endParaRPr>
          </a:p>
          <a:p>
            <a:pPr marL="285750" indent="-285750">
              <a:lnSpc>
                <a:spcPct val="150000"/>
              </a:lnSpc>
              <a:buClr>
                <a:schemeClr val="bg1"/>
              </a:buClr>
              <a:buFont typeface="Arial" panose="020B0604020202020204" pitchFamily="34" charset="0"/>
              <a:buChar char="•"/>
            </a:pPr>
            <a:r>
              <a:rPr lang="tr-TR" b="1" dirty="0">
                <a:solidFill>
                  <a:schemeClr val="bg1"/>
                </a:solidFill>
                <a:latin typeface="Inter Light" panose="020B0604020202020204" charset="0"/>
                <a:ea typeface="Inter Light" panose="020B0604020202020204" charset="0"/>
              </a:rPr>
              <a:t>Open 24 hours a day, 5 days a week(Monday to Friday Night).</a:t>
            </a:r>
            <a:endParaRPr lang="tr-TR" dirty="0">
              <a:solidFill>
                <a:schemeClr val="bg1"/>
              </a:solidFill>
              <a:latin typeface="Inter Light" panose="020B0604020202020204" charset="0"/>
              <a:ea typeface="Inter Light" panose="020B0604020202020204" charset="0"/>
            </a:endParaRPr>
          </a:p>
        </p:txBody>
      </p:sp>
      <p:sp>
        <p:nvSpPr>
          <p:cNvPr id="145" name="Google Shape;145;p29"/>
          <p:cNvSpPr txBox="1"/>
          <p:nvPr/>
        </p:nvSpPr>
        <p:spPr>
          <a:xfrm>
            <a:off x="4324929" y="3671770"/>
            <a:ext cx="3994282" cy="2769949"/>
          </a:xfrm>
          <a:prstGeom prst="rect">
            <a:avLst/>
          </a:prstGeom>
          <a:noFill/>
          <a:ln>
            <a:noFill/>
          </a:ln>
        </p:spPr>
        <p:txBody>
          <a:bodyPr spcFirstLastPara="1" wrap="square" lIns="91425" tIns="45700" rIns="91425" bIns="45700" anchor="t" anchorCtr="0">
            <a:spAutoFit/>
          </a:bodyPr>
          <a:lstStyle/>
          <a:p>
            <a:pPr algn="ctr">
              <a:lnSpc>
                <a:spcPct val="150000"/>
              </a:lnSpc>
            </a:pPr>
            <a:r>
              <a:rPr lang="tr-TR" sz="1600" b="1" dirty="0">
                <a:solidFill>
                  <a:schemeClr val="bg1"/>
                </a:solidFill>
                <a:latin typeface="Inter Light" panose="020B0604020202020204" charset="0"/>
                <a:ea typeface="Inter Light" panose="020B0604020202020204" charset="0"/>
              </a:rPr>
              <a:t>🧠 Why Is It Attractive ? </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You can start with low capital.</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It offers a wide range of trading opportunities.</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Market direction can be predicted using economic news and technical analysis.</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charset="0"/>
                <a:ea typeface="Inter Light" panose="020B0604020202020204" charset="0"/>
              </a:rPr>
              <a:t>With the right strategy, passive income is achiveable.</a:t>
            </a:r>
          </a:p>
          <a:p>
            <a:pPr algn="just">
              <a:lnSpc>
                <a:spcPct val="150000"/>
              </a:lnSpc>
              <a:buClr>
                <a:schemeClr val="bg1"/>
              </a:buClr>
            </a:pPr>
            <a:endParaRPr lang="tr-TR" sz="1600" dirty="0">
              <a:solidFill>
                <a:schemeClr val="bg1"/>
              </a:solidFill>
              <a:latin typeface="Inter Light" panose="020B0604020202020204" charset="0"/>
              <a:ea typeface="Inter Light" panose="020B0604020202020204" charset="0"/>
            </a:endParaRPr>
          </a:p>
        </p:txBody>
      </p:sp>
      <p:pic>
        <p:nvPicPr>
          <p:cNvPr id="3" name="Picture Placeholder 2" descr="A world map with coins and graph and globe&#10;&#10;Description automatically generated">
            <a:extLst>
              <a:ext uri="{FF2B5EF4-FFF2-40B4-BE49-F238E27FC236}">
                <a16:creationId xmlns:a16="http://schemas.microsoft.com/office/drawing/2014/main" id="{C0E9421E-1502-5AEB-0CF2-06F2CFDC66FC}"/>
              </a:ext>
            </a:extLst>
          </p:cNvPr>
          <p:cNvPicPr>
            <a:picLocks noGrp="1" noChangeAspect="1"/>
          </p:cNvPicPr>
          <p:nvPr>
            <p:ph type="pic" idx="2"/>
          </p:nvPr>
        </p:nvPicPr>
        <p:blipFill>
          <a:blip r:embed="rId3"/>
          <a:srcRect t="1982" b="1982"/>
          <a:stretch>
            <a:fillRect/>
          </a:stretch>
        </p:blipFill>
        <p:spPr>
          <a:xfrm>
            <a:off x="0" y="1323974"/>
            <a:ext cx="3203575" cy="2105025"/>
          </a:xfrm>
          <a:prstGeom prst="rect">
            <a:avLst/>
          </a:prstGeom>
          <a:solidFill>
            <a:schemeClr val="dk1"/>
          </a:solidFill>
          <a:ln>
            <a:noFill/>
          </a:ln>
        </p:spPr>
      </p:pic>
      <p:sp>
        <p:nvSpPr>
          <p:cNvPr id="12" name="TextBox 11">
            <a:extLst>
              <a:ext uri="{FF2B5EF4-FFF2-40B4-BE49-F238E27FC236}">
                <a16:creationId xmlns:a16="http://schemas.microsoft.com/office/drawing/2014/main" id="{100919B3-A326-F0AA-8210-8FB5C741E8BC}"/>
              </a:ext>
            </a:extLst>
          </p:cNvPr>
          <p:cNvSpPr txBox="1"/>
          <p:nvPr/>
        </p:nvSpPr>
        <p:spPr>
          <a:xfrm>
            <a:off x="1410493" y="6562713"/>
            <a:ext cx="9371013" cy="276999"/>
          </a:xfrm>
          <a:prstGeom prst="rect">
            <a:avLst/>
          </a:prstGeom>
          <a:noFill/>
        </p:spPr>
        <p:txBody>
          <a:bodyPr wrap="square" rtlCol="0">
            <a:spAutoFit/>
          </a:bodyPr>
          <a:lstStyle/>
          <a:p>
            <a:r>
              <a:rPr lang="en-US" sz="1200" dirty="0">
                <a:solidFill>
                  <a:schemeClr val="bg1"/>
                </a:solidFill>
                <a:latin typeface="Inter Light" panose="020B0604020202020204" charset="0"/>
                <a:ea typeface="Inter Light" panose="020B0604020202020204" charset="0"/>
              </a:rPr>
              <a:t>💡When approached with the right knowledge and strategy, Forex offers strong profit potential for both individual investors and professionals.</a:t>
            </a:r>
            <a:endParaRPr lang="tr-TR" sz="1200" dirty="0">
              <a:solidFill>
                <a:schemeClr val="bg1"/>
              </a:solidFill>
              <a:latin typeface="Inter Light" panose="020B0604020202020204" charset="0"/>
              <a:ea typeface="Inter Light" panose="020B060402020202020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30"/>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55" name="Google Shape;155;p30"/>
          <p:cNvSpPr txBox="1"/>
          <p:nvPr/>
        </p:nvSpPr>
        <p:spPr>
          <a:xfrm>
            <a:off x="1119270" y="341963"/>
            <a:ext cx="10017734"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b="1" dirty="0">
                <a:solidFill>
                  <a:schemeClr val="bg1"/>
                </a:solidFill>
                <a:latin typeface="Inter Light" panose="020B0604020202020204" charset="0"/>
                <a:ea typeface="Inter Light" panose="020B0604020202020204" charset="0"/>
              </a:rPr>
              <a:t>What is Forex Signal? What Is It Used For?</a:t>
            </a:r>
            <a:r>
              <a:rPr lang="tr-TR" sz="4400" dirty="0">
                <a:solidFill>
                  <a:schemeClr val="bg1"/>
                </a:solidFill>
                <a:latin typeface="Inter Light" panose="020B0604020202020204" charset="0"/>
                <a:ea typeface="Inter Light" panose="020B0604020202020204" charset="0"/>
              </a:rPr>
              <a:t> </a:t>
            </a:r>
            <a:endParaRPr sz="1100" dirty="0">
              <a:solidFill>
                <a:schemeClr val="bg1"/>
              </a:solidFill>
              <a:latin typeface="Inter Light" panose="020B0604020202020204" charset="0"/>
              <a:ea typeface="Inter Light" panose="020B0604020202020204" charset="0"/>
            </a:endParaRPr>
          </a:p>
        </p:txBody>
      </p:sp>
      <p:sp>
        <p:nvSpPr>
          <p:cNvPr id="156" name="Google Shape;156;p30"/>
          <p:cNvSpPr/>
          <p:nvPr/>
        </p:nvSpPr>
        <p:spPr>
          <a:xfrm>
            <a:off x="7134725" y="2986019"/>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7" name="Google Shape;157;p30"/>
          <p:cNvSpPr/>
          <p:nvPr/>
        </p:nvSpPr>
        <p:spPr>
          <a:xfrm>
            <a:off x="6823135" y="2986018"/>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8" name="Google Shape;158;p30"/>
          <p:cNvSpPr/>
          <p:nvPr/>
        </p:nvSpPr>
        <p:spPr>
          <a:xfrm>
            <a:off x="7225760" y="3077085"/>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59" name="Google Shape;159;p30"/>
          <p:cNvSpPr txBox="1"/>
          <p:nvPr/>
        </p:nvSpPr>
        <p:spPr>
          <a:xfrm>
            <a:off x="507170" y="4279118"/>
            <a:ext cx="1875106" cy="523180"/>
          </a:xfrm>
          <a:prstGeom prst="rect">
            <a:avLst/>
          </a:prstGeom>
          <a:noFill/>
          <a:ln>
            <a:noFill/>
          </a:ln>
        </p:spPr>
        <p:txBody>
          <a:bodyPr spcFirstLastPara="1" wrap="square" lIns="91425" tIns="45700" rIns="91425" bIns="45700" anchor="t" anchorCtr="0">
            <a:spAutoFit/>
          </a:bodyPr>
          <a:lstStyle/>
          <a:p>
            <a:pPr algn="ctr"/>
            <a:r>
              <a:rPr lang="en-US" b="1" dirty="0">
                <a:solidFill>
                  <a:schemeClr val="bg1"/>
                </a:solidFill>
                <a:latin typeface="Inter Light" panose="020B0604020202020204" charset="0"/>
                <a:ea typeface="Inter Light" panose="020B0604020202020204" charset="0"/>
              </a:rPr>
              <a:t>🎯 Why Use Forex Signals?</a:t>
            </a:r>
          </a:p>
        </p:txBody>
      </p:sp>
      <p:sp>
        <p:nvSpPr>
          <p:cNvPr id="160" name="Google Shape;160;p30"/>
          <p:cNvSpPr txBox="1"/>
          <p:nvPr/>
        </p:nvSpPr>
        <p:spPr>
          <a:xfrm>
            <a:off x="2566570" y="3829997"/>
            <a:ext cx="6264502" cy="1477287"/>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If you don’t have time to monitor the market, signals analyze it for you.</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Even if you lack technical analysis knowledge, you can open trades with accurate timing using signals.</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You can apply professional traders’ strategies in real-time.</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They help you make fast and precise decisions—especially when the market is highly volatile.</a:t>
            </a:r>
            <a:endParaRPr dirty="0"/>
          </a:p>
        </p:txBody>
      </p:sp>
      <p:sp>
        <p:nvSpPr>
          <p:cNvPr id="161" name="Google Shape;161;p30"/>
          <p:cNvSpPr txBox="1"/>
          <p:nvPr/>
        </p:nvSpPr>
        <p:spPr>
          <a:xfrm>
            <a:off x="507170" y="5531342"/>
            <a:ext cx="1875106" cy="523180"/>
          </a:xfrm>
          <a:prstGeom prst="rect">
            <a:avLst/>
          </a:prstGeom>
          <a:noFill/>
          <a:ln>
            <a:noFill/>
          </a:ln>
        </p:spPr>
        <p:txBody>
          <a:bodyPr spcFirstLastPara="1" wrap="square" lIns="91425" tIns="45700" rIns="91425" bIns="45700" anchor="t" anchorCtr="0">
            <a:spAutoFit/>
          </a:bodyPr>
          <a:lstStyle/>
          <a:p>
            <a:pPr algn="ctr"/>
            <a:r>
              <a:rPr lang="en-US" b="1" dirty="0">
                <a:solidFill>
                  <a:schemeClr val="bg1"/>
                </a:solidFill>
                <a:latin typeface="Inter Light" panose="020B0604020202020204" charset="0"/>
                <a:ea typeface="Inter Light" panose="020B0604020202020204" charset="0"/>
              </a:rPr>
              <a:t>📊 How Are Forex Signals Generated?</a:t>
            </a:r>
          </a:p>
        </p:txBody>
      </p:sp>
      <p:sp>
        <p:nvSpPr>
          <p:cNvPr id="162" name="Google Shape;162;p30"/>
          <p:cNvSpPr txBox="1"/>
          <p:nvPr/>
        </p:nvSpPr>
        <p:spPr>
          <a:xfrm>
            <a:off x="2577746" y="5337435"/>
            <a:ext cx="5569558" cy="923289"/>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panose="020B0604020202020204" charset="0"/>
                <a:ea typeface="Inter Light" panose="020B0604020202020204" charset="0"/>
                <a:cs typeface="Inter Light"/>
                <a:sym typeface="Inter Light"/>
              </a:rPr>
              <a:t>Technical analysis (charts and indicators)</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sz="1200" dirty="0">
              <a:solidFill>
                <a:schemeClr val="lt1"/>
              </a:solidFill>
              <a:latin typeface="Inter Light" panose="020B0604020202020204" charset="0"/>
              <a:ea typeface="Inter Light" panose="020B0604020202020204" charset="0"/>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panose="020B0604020202020204" charset="0"/>
                <a:ea typeface="Inter Light" panose="020B0604020202020204" charset="0"/>
                <a:cs typeface="Inter Light"/>
                <a:sym typeface="Inter Light"/>
              </a:rPr>
              <a:t>Fundamental analysis (economic news and data releases)</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sz="1200" dirty="0">
              <a:solidFill>
                <a:schemeClr val="lt1"/>
              </a:solidFill>
              <a:latin typeface="Inter Light" panose="020B0604020202020204" charset="0"/>
              <a:ea typeface="Inter Light" panose="020B0604020202020204" charset="0"/>
              <a:cs typeface="Inter Light"/>
              <a:sym typeface="Inter Light"/>
            </a:endParaRP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panose="020B0604020202020204" charset="0"/>
                <a:ea typeface="Inter Light" panose="020B0604020202020204" charset="0"/>
                <a:cs typeface="Inter Light"/>
                <a:sym typeface="Inter Light"/>
              </a:rPr>
              <a:t>Automated systems and robots (AI/algorithms)</a:t>
            </a:r>
            <a:r>
              <a:rPr lang="tr-TR" sz="1200" dirty="0">
                <a:solidFill>
                  <a:schemeClr val="lt1"/>
                </a:solidFill>
                <a:latin typeface="Inter Light" panose="020B0604020202020204" charset="0"/>
                <a:ea typeface="Inter Light" panose="020B0604020202020204" charset="0"/>
                <a:cs typeface="Inter Light"/>
                <a:sym typeface="Inter Light"/>
              </a:rPr>
              <a:t>.</a:t>
            </a:r>
            <a:endParaRPr lang="en-US" sz="1200" dirty="0" err="1">
              <a:solidFill>
                <a:schemeClr val="lt1"/>
              </a:solidFill>
              <a:latin typeface="Inter Light" panose="020B0604020202020204" charset="0"/>
              <a:ea typeface="Inter Light" panose="020B0604020202020204" charset="0"/>
              <a:cs typeface="Inter Light"/>
              <a:sym typeface="Inter Light"/>
            </a:endParaRPr>
          </a:p>
        </p:txBody>
      </p:sp>
      <p:cxnSp>
        <p:nvCxnSpPr>
          <p:cNvPr id="163" name="Google Shape;163;p30"/>
          <p:cNvCxnSpPr>
            <a:cxnSpLocks/>
          </p:cNvCxnSpPr>
          <p:nvPr/>
        </p:nvCxnSpPr>
        <p:spPr>
          <a:xfrm>
            <a:off x="381000" y="5279674"/>
            <a:ext cx="7971148" cy="0"/>
          </a:xfrm>
          <a:prstGeom prst="straightConnector1">
            <a:avLst/>
          </a:prstGeom>
          <a:noFill/>
          <a:ln w="9525" cap="flat" cmpd="sng">
            <a:solidFill>
              <a:schemeClr val="lt1"/>
            </a:solidFill>
            <a:prstDash val="solid"/>
            <a:miter lim="800000"/>
            <a:headEnd type="none" w="sm" len="sm"/>
            <a:tailEnd type="none" w="sm" len="sm"/>
          </a:ln>
        </p:spPr>
      </p:cxnSp>
      <p:sp>
        <p:nvSpPr>
          <p:cNvPr id="164" name="Google Shape;164;p30"/>
          <p:cNvSpPr txBox="1"/>
          <p:nvPr/>
        </p:nvSpPr>
        <p:spPr>
          <a:xfrm>
            <a:off x="5091213" y="1334096"/>
            <a:ext cx="7100787" cy="415458"/>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b="1" dirty="0">
                <a:solidFill>
                  <a:schemeClr val="bg1"/>
                </a:solidFill>
                <a:latin typeface="Inter Light" panose="020B0604020202020204" charset="0"/>
                <a:ea typeface="Inter Light" panose="020B0604020202020204" charset="0"/>
              </a:rPr>
              <a:t>A Forex signal is a trade suggestion that indicates when to buy or sell a currency pair.</a:t>
            </a:r>
          </a:p>
        </p:txBody>
      </p:sp>
      <p:sp>
        <p:nvSpPr>
          <p:cNvPr id="165" name="Google Shape;165;p30"/>
          <p:cNvSpPr/>
          <p:nvPr/>
        </p:nvSpPr>
        <p:spPr>
          <a:xfrm>
            <a:off x="381000" y="1351545"/>
            <a:ext cx="2019869" cy="201986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66" name="Google Shape;166;p30"/>
          <p:cNvSpPr txBox="1"/>
          <p:nvPr/>
        </p:nvSpPr>
        <p:spPr>
          <a:xfrm>
            <a:off x="557667" y="1520828"/>
            <a:ext cx="162935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sym typeface="Inter Light"/>
              </a:rPr>
              <a:t>100.000+</a:t>
            </a:r>
            <a:endParaRPr dirty="0"/>
          </a:p>
        </p:txBody>
      </p:sp>
      <p:sp>
        <p:nvSpPr>
          <p:cNvPr id="167" name="Google Shape;167;p30"/>
          <p:cNvSpPr txBox="1"/>
          <p:nvPr/>
        </p:nvSpPr>
        <p:spPr>
          <a:xfrm>
            <a:off x="494533" y="2476212"/>
            <a:ext cx="1799100" cy="738623"/>
          </a:xfrm>
          <a:prstGeom prst="rect">
            <a:avLst/>
          </a:prstGeom>
          <a:noFill/>
          <a:ln>
            <a:noFill/>
          </a:ln>
        </p:spPr>
        <p:txBody>
          <a:bodyPr spcFirstLastPara="1" wrap="square" lIns="91425" tIns="45700" rIns="91425" bIns="45700" anchor="t" anchorCtr="0">
            <a:spAutoFit/>
          </a:bodyPr>
          <a:lstStyle/>
          <a:p>
            <a:pPr algn="ctr"/>
            <a:r>
              <a:rPr lang="en-US" dirty="0">
                <a:solidFill>
                  <a:schemeClr val="bg1"/>
                </a:solidFill>
                <a:latin typeface="Inter Light" panose="020B0604020202020204" charset="0"/>
                <a:ea typeface="Inter Light" panose="020B0604020202020204" charset="0"/>
              </a:rPr>
              <a:t>(Number of investors using signals daily worldwide)</a:t>
            </a:r>
          </a:p>
        </p:txBody>
      </p:sp>
      <p:sp>
        <p:nvSpPr>
          <p:cNvPr id="168" name="Google Shape;168;p30"/>
          <p:cNvSpPr/>
          <p:nvPr/>
        </p:nvSpPr>
        <p:spPr>
          <a:xfrm>
            <a:off x="2607920" y="1351545"/>
            <a:ext cx="2019869" cy="201986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69" name="Google Shape;169;p30"/>
          <p:cNvSpPr txBox="1"/>
          <p:nvPr/>
        </p:nvSpPr>
        <p:spPr>
          <a:xfrm>
            <a:off x="2754413" y="1520828"/>
            <a:ext cx="85746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2400" dirty="0">
                <a:solidFill>
                  <a:schemeClr val="lt1"/>
                </a:solidFill>
                <a:latin typeface="Inter Light"/>
                <a:ea typeface="Inter Light"/>
                <a:cs typeface="Inter Light"/>
                <a:sym typeface="Inter Light"/>
              </a:rPr>
              <a:t>28</a:t>
            </a:r>
            <a:r>
              <a:rPr lang="en-US" sz="2400" dirty="0">
                <a:solidFill>
                  <a:schemeClr val="lt1"/>
                </a:solidFill>
                <a:latin typeface="Inter Light"/>
                <a:ea typeface="Inter Light"/>
                <a:cs typeface="Inter Light"/>
                <a:sym typeface="Inter Light"/>
              </a:rPr>
              <a:t>%</a:t>
            </a:r>
            <a:endParaRPr dirty="0"/>
          </a:p>
        </p:txBody>
      </p:sp>
      <p:sp>
        <p:nvSpPr>
          <p:cNvPr id="170" name="Google Shape;170;p30"/>
          <p:cNvSpPr txBox="1"/>
          <p:nvPr/>
        </p:nvSpPr>
        <p:spPr>
          <a:xfrm>
            <a:off x="2659595" y="2462855"/>
            <a:ext cx="1904570" cy="738623"/>
          </a:xfrm>
          <a:prstGeom prst="rect">
            <a:avLst/>
          </a:prstGeom>
          <a:noFill/>
          <a:ln>
            <a:noFill/>
          </a:ln>
        </p:spPr>
        <p:txBody>
          <a:bodyPr spcFirstLastPara="1" wrap="square" lIns="91425" tIns="45700" rIns="91425" bIns="45700" anchor="t" anchorCtr="0">
            <a:spAutoFit/>
          </a:bodyPr>
          <a:lstStyle/>
          <a:p>
            <a:pPr algn="ctr"/>
            <a:r>
              <a:rPr lang="en-US" dirty="0">
                <a:solidFill>
                  <a:schemeClr val="bg1"/>
                </a:solidFill>
                <a:latin typeface="Inter Light" panose="020B0604020202020204" charset="0"/>
                <a:ea typeface="Inter Light" panose="020B0604020202020204" charset="0"/>
              </a:rPr>
              <a:t>(Average return increase for investors using reliable signals)</a:t>
            </a:r>
          </a:p>
        </p:txBody>
      </p:sp>
      <p:sp>
        <p:nvSpPr>
          <p:cNvPr id="2" name="TextBox 1">
            <a:extLst>
              <a:ext uri="{FF2B5EF4-FFF2-40B4-BE49-F238E27FC236}">
                <a16:creationId xmlns:a16="http://schemas.microsoft.com/office/drawing/2014/main" id="{064A8972-5081-E508-B803-3F5AC7143AB9}"/>
              </a:ext>
            </a:extLst>
          </p:cNvPr>
          <p:cNvSpPr txBox="1"/>
          <p:nvPr/>
        </p:nvSpPr>
        <p:spPr>
          <a:xfrm>
            <a:off x="636042" y="6531340"/>
            <a:ext cx="10984189" cy="276999"/>
          </a:xfrm>
          <a:prstGeom prst="rect">
            <a:avLst/>
          </a:prstGeom>
          <a:noFill/>
        </p:spPr>
        <p:txBody>
          <a:bodyPr wrap="square" rtlCol="0">
            <a:spAutoFit/>
          </a:bodyPr>
          <a:lstStyle/>
          <a:p>
            <a:r>
              <a:rPr lang="en-US" sz="1200" dirty="0">
                <a:solidFill>
                  <a:schemeClr val="bg1"/>
                </a:solidFill>
                <a:latin typeface="Inter Light" panose="020B0604020202020204" charset="0"/>
                <a:ea typeface="Inter Light" panose="020B0604020202020204" charset="0"/>
              </a:rPr>
              <a:t>💡 Forex signals are a gateway to profitable trades for investors who lack time, knowledge, or experience. A reliable signal system makes the right decisions on your behalf.</a:t>
            </a:r>
            <a:endParaRPr lang="tr-TR" sz="1200" dirty="0">
              <a:solidFill>
                <a:schemeClr val="bg1"/>
              </a:solidFill>
              <a:latin typeface="Inter Light" panose="020B0604020202020204" charset="0"/>
              <a:ea typeface="Inter Light" panose="020B0604020202020204" charset="0"/>
            </a:endParaRPr>
          </a:p>
        </p:txBody>
      </p:sp>
      <p:pic>
        <p:nvPicPr>
          <p:cNvPr id="28" name="Picture Placeholder 27" descr="A blue and black square with a graphic design&#10;&#10;Description automatically generated">
            <a:extLst>
              <a:ext uri="{FF2B5EF4-FFF2-40B4-BE49-F238E27FC236}">
                <a16:creationId xmlns:a16="http://schemas.microsoft.com/office/drawing/2014/main" id="{C4B64A6A-FA0F-7978-E816-A5D003B69313}"/>
              </a:ext>
            </a:extLst>
          </p:cNvPr>
          <p:cNvPicPr>
            <a:picLocks noGrp="1" noChangeAspect="1"/>
          </p:cNvPicPr>
          <p:nvPr>
            <p:ph type="pic" idx="2"/>
          </p:nvPr>
        </p:nvPicPr>
        <p:blipFill>
          <a:blip r:embed="rId3"/>
          <a:srcRect t="21117" b="21117"/>
          <a:stretch>
            <a:fillRect/>
          </a:stretch>
        </p:blipFill>
        <p:spPr>
          <a:xfrm>
            <a:off x="9015366" y="3180781"/>
            <a:ext cx="3122375" cy="2719854"/>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31"/>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80" name="Google Shape;180;p31"/>
          <p:cNvSpPr txBox="1"/>
          <p:nvPr/>
        </p:nvSpPr>
        <p:spPr>
          <a:xfrm>
            <a:off x="740664" y="220133"/>
            <a:ext cx="11311127"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dirty="0">
                <a:solidFill>
                  <a:schemeClr val="lt1"/>
                </a:solidFill>
                <a:latin typeface="Inter Light"/>
                <a:ea typeface="Inter Light"/>
                <a:sym typeface="Inter Light"/>
              </a:rPr>
              <a:t>Forex Robots (Automated Trading Systems)</a:t>
            </a:r>
            <a:endParaRPr lang="tr-TR" sz="4400" dirty="0"/>
          </a:p>
        </p:txBody>
      </p:sp>
      <p:sp>
        <p:nvSpPr>
          <p:cNvPr id="181" name="Google Shape;181;p31"/>
          <p:cNvSpPr/>
          <p:nvPr/>
        </p:nvSpPr>
        <p:spPr>
          <a:xfrm>
            <a:off x="7826074" y="4009497"/>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2" name="Google Shape;182;p31"/>
          <p:cNvSpPr/>
          <p:nvPr/>
        </p:nvSpPr>
        <p:spPr>
          <a:xfrm>
            <a:off x="7514484" y="4009496"/>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3" name="Google Shape;183;p31"/>
          <p:cNvSpPr/>
          <p:nvPr/>
        </p:nvSpPr>
        <p:spPr>
          <a:xfrm>
            <a:off x="7917109" y="4100563"/>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185" name="Google Shape;185;p31"/>
          <p:cNvSpPr txBox="1"/>
          <p:nvPr/>
        </p:nvSpPr>
        <p:spPr>
          <a:xfrm>
            <a:off x="4405946" y="2915715"/>
            <a:ext cx="3108538" cy="2677616"/>
          </a:xfrm>
          <a:prstGeom prst="rect">
            <a:avLst/>
          </a:prstGeom>
          <a:noFill/>
          <a:ln>
            <a:noFill/>
          </a:ln>
        </p:spPr>
        <p:txBody>
          <a:bodyPr spcFirstLastPara="1" wrap="square" lIns="91425" tIns="45700" rIns="91425" bIns="45700" anchor="t" anchorCtr="0">
            <a:spAutoFit/>
          </a:bodyPr>
          <a:lstStyle/>
          <a:p>
            <a:pPr marR="0" lvl="0" algn="ctr" rtl="0">
              <a:lnSpc>
                <a:spcPct val="150000"/>
              </a:lnSpc>
              <a:spcBef>
                <a:spcPts val="0"/>
              </a:spcBef>
              <a:spcAft>
                <a:spcPts val="0"/>
              </a:spcAft>
            </a:pPr>
            <a:r>
              <a:rPr lang="tr-TR" dirty="0">
                <a:solidFill>
                  <a:schemeClr val="bg1"/>
                </a:solidFill>
                <a:latin typeface="Inter Light" panose="020B0604020202020204"/>
                <a:ea typeface="Inter Light" panose="020B0604020202020204"/>
              </a:rPr>
              <a:t>⚙️ How It Works?</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Performs technical analysis (charts, indicators)</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Detects buy/sell signals and opens trades automatically</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Uses risk management rules to set stop-loss and take-profit levels</a:t>
            </a:r>
          </a:p>
          <a:p>
            <a:pPr marL="285750" marR="0" lvl="0" indent="-285750" rtl="0">
              <a:lnSpc>
                <a:spcPct val="150000"/>
              </a:lnSpc>
              <a:spcBef>
                <a:spcPts val="0"/>
              </a:spcBef>
              <a:spcAft>
                <a:spcPts val="0"/>
              </a:spcAft>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Monitors the market actively 24/7</a:t>
            </a:r>
            <a:endParaRPr dirty="0">
              <a:solidFill>
                <a:schemeClr val="bg1"/>
              </a:solidFill>
              <a:latin typeface="Inter Light" panose="020B0604020202020204"/>
              <a:ea typeface="Inter Light" panose="020B0604020202020204"/>
            </a:endParaRPr>
          </a:p>
        </p:txBody>
      </p:sp>
      <p:sp>
        <p:nvSpPr>
          <p:cNvPr id="187" name="Google Shape;187;p31"/>
          <p:cNvSpPr txBox="1"/>
          <p:nvPr/>
        </p:nvSpPr>
        <p:spPr>
          <a:xfrm>
            <a:off x="4405946" y="1283040"/>
            <a:ext cx="7645845" cy="106178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dirty="0">
                <a:solidFill>
                  <a:schemeClr val="lt1"/>
                </a:solidFill>
                <a:latin typeface="Inter Light" panose="020B0604020202020204"/>
                <a:ea typeface="Inter Light" panose="020B0604020202020204"/>
                <a:cs typeface="Inter Light" panose="020B0604020202020204"/>
                <a:sym typeface="Inter Light"/>
              </a:rPr>
              <a:t>Forex robots are automated software systems that monitor the market on your behalf, analyze buy-sell opportunities, and execute trades automatically.</a:t>
            </a:r>
            <a:r>
              <a:rPr lang="tr-TR" dirty="0">
                <a:solidFill>
                  <a:schemeClr val="lt1"/>
                </a:solidFill>
                <a:latin typeface="Inter Light" panose="020B0604020202020204"/>
                <a:ea typeface="Inter Light" panose="020B0604020202020204"/>
                <a:cs typeface="Inter Light" panose="020B0604020202020204"/>
                <a:sym typeface="Inter Light"/>
              </a:rPr>
              <a:t> </a:t>
            </a:r>
            <a:r>
              <a:rPr lang="en-US" dirty="0">
                <a:solidFill>
                  <a:schemeClr val="lt1"/>
                </a:solidFill>
                <a:latin typeface="Inter Light" panose="020B0604020202020204"/>
                <a:ea typeface="Inter Light" panose="020B0604020202020204"/>
                <a:cs typeface="Inter Light" panose="020B0604020202020204"/>
                <a:sym typeface="Inter Light"/>
              </a:rPr>
              <a:t>These systems operate based on predefined rules and strategies, making decisions without being influenced by human emotions.</a:t>
            </a:r>
            <a:endParaRPr sz="1600" dirty="0">
              <a:latin typeface="Inter Light" panose="020B0604020202020204"/>
              <a:ea typeface="Inter Light" panose="020B0604020202020204"/>
            </a:endParaRPr>
          </a:p>
        </p:txBody>
      </p:sp>
      <p:sp>
        <p:nvSpPr>
          <p:cNvPr id="188" name="Google Shape;188;p31"/>
          <p:cNvSpPr txBox="1"/>
          <p:nvPr/>
        </p:nvSpPr>
        <p:spPr>
          <a:xfrm>
            <a:off x="1360129" y="6453220"/>
            <a:ext cx="9471742" cy="369291"/>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1200" dirty="0">
                <a:solidFill>
                  <a:schemeClr val="lt1"/>
                </a:solidFill>
                <a:latin typeface="Inter Light"/>
                <a:ea typeface="Inter Light"/>
                <a:cs typeface="Inter Light"/>
                <a:sym typeface="Inter Light"/>
              </a:rPr>
              <a:t>📈 Forex robots allow you to trade without missing profit opportunities. A well-programmed robot is like a silent but powerful investment assistant.</a:t>
            </a:r>
          </a:p>
        </p:txBody>
      </p:sp>
      <p:pic>
        <p:nvPicPr>
          <p:cNvPr id="6" name="Picture Placeholder 5" descr="A robot working on a computer">
            <a:extLst>
              <a:ext uri="{FF2B5EF4-FFF2-40B4-BE49-F238E27FC236}">
                <a16:creationId xmlns:a16="http://schemas.microsoft.com/office/drawing/2014/main" id="{F5BFF0E6-A446-8C62-6A8C-AD5420E6C404}"/>
              </a:ext>
            </a:extLst>
          </p:cNvPr>
          <p:cNvPicPr>
            <a:picLocks noGrp="1" noChangeAspect="1"/>
          </p:cNvPicPr>
          <p:nvPr>
            <p:ph type="pic" idx="2"/>
          </p:nvPr>
        </p:nvPicPr>
        <p:blipFill>
          <a:blip r:embed="rId3"/>
          <a:srcRect l="26952" r="26952"/>
          <a:stretch>
            <a:fillRect/>
          </a:stretch>
        </p:blipFill>
        <p:spPr>
          <a:xfrm>
            <a:off x="381000" y="1385888"/>
            <a:ext cx="3795713" cy="4786312"/>
          </a:xfrm>
          <a:prstGeom prst="rect">
            <a:avLst/>
          </a:prstGeom>
          <a:solidFill>
            <a:schemeClr val="dk1"/>
          </a:solidFill>
          <a:ln>
            <a:noFill/>
          </a:ln>
        </p:spPr>
      </p:pic>
      <p:sp>
        <p:nvSpPr>
          <p:cNvPr id="4" name="TextBox 3">
            <a:extLst>
              <a:ext uri="{FF2B5EF4-FFF2-40B4-BE49-F238E27FC236}">
                <a16:creationId xmlns:a16="http://schemas.microsoft.com/office/drawing/2014/main" id="{5B4F7C4B-14B1-EE62-DD3E-E69C73B016AB}"/>
              </a:ext>
            </a:extLst>
          </p:cNvPr>
          <p:cNvSpPr txBox="1"/>
          <p:nvPr/>
        </p:nvSpPr>
        <p:spPr>
          <a:xfrm>
            <a:off x="8513029" y="2915317"/>
            <a:ext cx="3297971" cy="2967415"/>
          </a:xfrm>
          <a:prstGeom prst="rect">
            <a:avLst/>
          </a:prstGeom>
          <a:noFill/>
        </p:spPr>
        <p:txBody>
          <a:bodyPr wrap="square" rtlCol="0">
            <a:spAutoFit/>
          </a:bodyPr>
          <a:lstStyle/>
          <a:p>
            <a:pPr algn="ctr">
              <a:lnSpc>
                <a:spcPct val="150000"/>
              </a:lnSpc>
            </a:pPr>
            <a:r>
              <a:rPr lang="tr-TR" dirty="0">
                <a:solidFill>
                  <a:schemeClr val="bg1"/>
                </a:solidFill>
                <a:latin typeface="Inter Light" panose="020B0604020202020204"/>
                <a:ea typeface="Inter Light" panose="020B0604020202020204"/>
              </a:rPr>
              <a:t>💡 Why Use a Forex Robot?</a:t>
            </a:r>
          </a:p>
          <a:p>
            <a:pPr marL="285750" indent="-285750">
              <a:lnSpc>
                <a:spcPct val="150000"/>
              </a:lnSpc>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Saves time: It trades even while you sleep.</a:t>
            </a:r>
          </a:p>
          <a:p>
            <a:pPr marL="285750" indent="-285750">
              <a:lnSpc>
                <a:spcPct val="150000"/>
              </a:lnSpc>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Maintains discipline: Eliminates emotional decision-making.</a:t>
            </a:r>
          </a:p>
          <a:p>
            <a:pPr marL="285750" indent="-285750">
              <a:lnSpc>
                <a:spcPct val="150000"/>
              </a:lnSpc>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Doesn’t miss instant opportunities: Can open trades within milliseconds.</a:t>
            </a:r>
          </a:p>
          <a:p>
            <a:pPr marL="285750" indent="-285750">
              <a:lnSpc>
                <a:spcPct val="150000"/>
              </a:lnSpc>
              <a:buClr>
                <a:schemeClr val="bg1"/>
              </a:buClr>
              <a:buFont typeface="Arial" panose="020B0604020202020204" pitchFamily="34" charset="0"/>
              <a:buChar char="•"/>
            </a:pPr>
            <a:r>
              <a:rPr lang="en-US" dirty="0">
                <a:solidFill>
                  <a:schemeClr val="bg1"/>
                </a:solidFill>
                <a:latin typeface="Inter Light" panose="020B0604020202020204"/>
                <a:ea typeface="Inter Light" panose="020B0604020202020204"/>
              </a:rPr>
              <a:t>Ideal for beginners: No technical knowledge required.</a:t>
            </a:r>
            <a:endParaRPr lang="tr-TR" dirty="0">
              <a:solidFill>
                <a:schemeClr val="bg1"/>
              </a:solidFill>
              <a:latin typeface="Inter Light" panose="020B0604020202020204"/>
              <a:ea typeface="Inter Light" panose="020B060402020202020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209" name="Google Shape;209;p32"/>
          <p:cNvSpPr/>
          <p:nvPr/>
        </p:nvSpPr>
        <p:spPr>
          <a:xfrm>
            <a:off x="8688258" y="2659170"/>
            <a:ext cx="3086061" cy="4198830"/>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95" name="Google Shape;195;p32"/>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198" name="Google Shape;198;p32"/>
          <p:cNvSpPr txBox="1"/>
          <p:nvPr/>
        </p:nvSpPr>
        <p:spPr>
          <a:xfrm>
            <a:off x="983932" y="262442"/>
            <a:ext cx="10224136" cy="584735"/>
          </a:xfrm>
          <a:prstGeom prst="rect">
            <a:avLst/>
          </a:prstGeom>
          <a:noFill/>
          <a:ln>
            <a:noFill/>
          </a:ln>
        </p:spPr>
        <p:txBody>
          <a:bodyPr spcFirstLastPara="1" wrap="square" lIns="91425" tIns="45700" rIns="91425" bIns="45700" anchor="t" anchorCtr="0">
            <a:spAutoFit/>
          </a:bodyPr>
          <a:lstStyle/>
          <a:p>
            <a:r>
              <a:rPr lang="tr-TR" sz="3200" b="1" dirty="0">
                <a:solidFill>
                  <a:schemeClr val="bg1"/>
                </a:solidFill>
              </a:rPr>
              <a:t>🤖 My Own Developed Forex Robot: SCALPING AI</a:t>
            </a:r>
          </a:p>
        </p:txBody>
      </p:sp>
      <p:sp>
        <p:nvSpPr>
          <p:cNvPr id="199" name="Google Shape;199;p32"/>
          <p:cNvSpPr/>
          <p:nvPr/>
        </p:nvSpPr>
        <p:spPr>
          <a:xfrm>
            <a:off x="875856" y="583585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0" name="Google Shape;200;p32"/>
          <p:cNvSpPr/>
          <p:nvPr/>
        </p:nvSpPr>
        <p:spPr>
          <a:xfrm>
            <a:off x="564266" y="583585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1" name="Google Shape;201;p32"/>
          <p:cNvSpPr/>
          <p:nvPr/>
        </p:nvSpPr>
        <p:spPr>
          <a:xfrm>
            <a:off x="966891" y="5926918"/>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02" name="Google Shape;202;p32"/>
          <p:cNvSpPr txBox="1"/>
          <p:nvPr/>
        </p:nvSpPr>
        <p:spPr>
          <a:xfrm>
            <a:off x="381000" y="952654"/>
            <a:ext cx="11393317" cy="1061789"/>
          </a:xfrm>
          <a:prstGeom prst="rect">
            <a:avLst/>
          </a:prstGeom>
          <a:noFill/>
          <a:ln>
            <a:noFill/>
          </a:ln>
        </p:spPr>
        <p:txBody>
          <a:bodyPr spcFirstLastPara="1" wrap="square" lIns="91425" tIns="45700" rIns="91425" bIns="45700" anchor="t" anchorCtr="0">
            <a:spAutoFit/>
          </a:bodyPr>
          <a:lstStyle/>
          <a:p>
            <a:pPr algn="just">
              <a:lnSpc>
                <a:spcPct val="150000"/>
              </a:lnSpc>
            </a:pPr>
            <a:r>
              <a:rPr lang="en-US" dirty="0">
                <a:solidFill>
                  <a:schemeClr val="bg1"/>
                </a:solidFill>
                <a:latin typeface="Inter Light" panose="020B0604020202020204"/>
                <a:ea typeface="Inter Light" panose="020B0604020202020204"/>
              </a:rPr>
              <a:t>SCALPING AI is a Forex robot that I personally developed, focused on short-term trades (scalping) and fully automated buy-sell operations.</a:t>
            </a:r>
            <a:r>
              <a:rPr lang="tr-TR" dirty="0">
                <a:solidFill>
                  <a:schemeClr val="bg1"/>
                </a:solidFill>
                <a:latin typeface="Inter Light" panose="020B0604020202020204"/>
                <a:ea typeface="Inter Light" panose="020B0604020202020204"/>
              </a:rPr>
              <a:t> </a:t>
            </a:r>
            <a:r>
              <a:rPr lang="en-US" dirty="0">
                <a:solidFill>
                  <a:schemeClr val="bg1"/>
                </a:solidFill>
                <a:latin typeface="Inter Light" panose="020B0604020202020204"/>
                <a:ea typeface="Inter Light" panose="020B0604020202020204"/>
              </a:rPr>
              <a:t>It analyzes market data in real time and opens or closes positions within seconds—aiming to capitalize on small price movements frequently.</a:t>
            </a:r>
            <a:r>
              <a:rPr lang="tr-TR" dirty="0">
                <a:solidFill>
                  <a:schemeClr val="bg1"/>
                </a:solidFill>
                <a:latin typeface="Inter Light" panose="020B0604020202020204"/>
                <a:ea typeface="Inter Light" panose="020B0604020202020204"/>
              </a:rPr>
              <a:t> </a:t>
            </a:r>
            <a:r>
              <a:rPr lang="en-US" dirty="0">
                <a:solidFill>
                  <a:schemeClr val="bg1"/>
                </a:solidFill>
                <a:latin typeface="Inter Light" panose="020B0604020202020204"/>
                <a:ea typeface="Inter Light" panose="020B0604020202020204"/>
              </a:rPr>
              <a:t>It is not just software that executes trades, but a tested, regularly updated, and user-friendly investment solution that prioritizes risk management at its core.</a:t>
            </a:r>
            <a:endParaRPr sz="1050" dirty="0">
              <a:solidFill>
                <a:schemeClr val="bg1"/>
              </a:solidFill>
              <a:latin typeface="Inter Light" panose="020B0604020202020204"/>
              <a:ea typeface="Inter Light" panose="020B0604020202020204"/>
            </a:endParaRPr>
          </a:p>
        </p:txBody>
      </p:sp>
      <p:sp>
        <p:nvSpPr>
          <p:cNvPr id="203" name="Google Shape;203;p32"/>
          <p:cNvSpPr/>
          <p:nvPr/>
        </p:nvSpPr>
        <p:spPr>
          <a:xfrm>
            <a:off x="1642908" y="2659171"/>
            <a:ext cx="3044668" cy="4198829"/>
          </a:xfrm>
          <a:prstGeom prst="rect">
            <a:avLst/>
          </a:prstGeom>
          <a:gradFill>
            <a:gsLst>
              <a:gs pos="0">
                <a:schemeClr val="dk1"/>
              </a:gs>
              <a:gs pos="100000">
                <a:srgbClr val="3F3F3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204" name="Google Shape;204;p32"/>
          <p:cNvSpPr txBox="1"/>
          <p:nvPr/>
        </p:nvSpPr>
        <p:spPr>
          <a:xfrm>
            <a:off x="8930664" y="2764648"/>
            <a:ext cx="2601247"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latin typeface="Inter Light" panose="020B0604020202020204"/>
                <a:ea typeface="Inter Light" panose="020B0604020202020204"/>
              </a:rPr>
              <a:t>💰 Usage and Licensing: </a:t>
            </a:r>
          </a:p>
        </p:txBody>
      </p:sp>
      <p:sp>
        <p:nvSpPr>
          <p:cNvPr id="205" name="Google Shape;205;p32"/>
          <p:cNvSpPr txBox="1"/>
          <p:nvPr/>
        </p:nvSpPr>
        <p:spPr>
          <a:xfrm>
            <a:off x="8666200" y="3072384"/>
            <a:ext cx="3086061" cy="1754286"/>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You can rent the SCALPING AI robot as a signal system for just $30 per month.</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This is currently an advantageous price — a price increase is planned in the future.</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Its user-friendly interface makes it accessible for everyone.</a:t>
            </a:r>
            <a:endParaRPr dirty="0"/>
          </a:p>
        </p:txBody>
      </p:sp>
      <p:sp>
        <p:nvSpPr>
          <p:cNvPr id="206" name="Google Shape;206;p32"/>
          <p:cNvSpPr/>
          <p:nvPr/>
        </p:nvSpPr>
        <p:spPr>
          <a:xfrm>
            <a:off x="5271015" y="2681108"/>
            <a:ext cx="3044667" cy="4198829"/>
          </a:xfrm>
          <a:prstGeom prst="rect">
            <a:avLst/>
          </a:prstGeom>
          <a:gradFill>
            <a:gsLst>
              <a:gs pos="0">
                <a:schemeClr val="accent1"/>
              </a:gs>
              <a:gs pos="100000">
                <a:srgbClr val="EF767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Inter Light"/>
              <a:ea typeface="Inter Light"/>
              <a:cs typeface="Inter Light"/>
              <a:sym typeface="Inter Light"/>
            </a:endParaRPr>
          </a:p>
        </p:txBody>
      </p:sp>
      <p:sp>
        <p:nvSpPr>
          <p:cNvPr id="207" name="Google Shape;207;p32"/>
          <p:cNvSpPr txBox="1"/>
          <p:nvPr/>
        </p:nvSpPr>
        <p:spPr>
          <a:xfrm>
            <a:off x="5558591" y="2764648"/>
            <a:ext cx="2469514"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latin typeface="Inter Light" panose="020B0604020202020204"/>
                <a:ea typeface="Inter Light" panose="020B0604020202020204"/>
              </a:rPr>
              <a:t>📊 Performance and Security:</a:t>
            </a:r>
          </a:p>
        </p:txBody>
      </p:sp>
      <p:sp>
        <p:nvSpPr>
          <p:cNvPr id="208" name="Google Shape;208;p32"/>
          <p:cNvSpPr txBox="1"/>
          <p:nvPr/>
        </p:nvSpPr>
        <p:spPr>
          <a:xfrm>
            <a:off x="5248957" y="2980054"/>
            <a:ext cx="3044667" cy="3416279"/>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Comprehensive </a:t>
            </a:r>
            <a:r>
              <a:rPr lang="en-US" sz="1200" dirty="0" err="1">
                <a:solidFill>
                  <a:schemeClr val="lt1"/>
                </a:solidFill>
                <a:latin typeface="Inter Light"/>
                <a:ea typeface="Inter Light"/>
                <a:cs typeface="Inter Light"/>
                <a:sym typeface="Inter Light"/>
              </a:rPr>
              <a:t>backtests</a:t>
            </a:r>
            <a:r>
              <a:rPr lang="en-US" sz="1200" dirty="0">
                <a:solidFill>
                  <a:schemeClr val="lt1"/>
                </a:solidFill>
                <a:latin typeface="Inter Light"/>
                <a:ea typeface="Inter Light"/>
                <a:cs typeface="Inter Light"/>
                <a:sym typeface="Inter Light"/>
              </a:rPr>
              <a:t> have been conducted using historical market data since the year 2000.</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Long-term optimization and risk management strategies have been developed to reduce drawdown (maximum loss rate) and ensure the system operates as safely as possible.</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Throughout its development, the system has been continuously updated with new algorithms and filters to improve performance.</a:t>
            </a:r>
          </a:p>
        </p:txBody>
      </p:sp>
      <p:sp>
        <p:nvSpPr>
          <p:cNvPr id="210" name="Google Shape;210;p32"/>
          <p:cNvSpPr txBox="1"/>
          <p:nvPr/>
        </p:nvSpPr>
        <p:spPr>
          <a:xfrm>
            <a:off x="2080960" y="2764648"/>
            <a:ext cx="2160760" cy="307736"/>
          </a:xfrm>
          <a:prstGeom prst="rect">
            <a:avLst/>
          </a:prstGeom>
          <a:noFill/>
          <a:ln>
            <a:noFill/>
          </a:ln>
        </p:spPr>
        <p:txBody>
          <a:bodyPr spcFirstLastPara="1" wrap="square" lIns="91425" tIns="45700" rIns="91425" bIns="45700" anchor="t" anchorCtr="0">
            <a:spAutoFit/>
          </a:bodyPr>
          <a:lstStyle/>
          <a:p>
            <a:pPr algn="ctr"/>
            <a:r>
              <a:rPr lang="tr-TR" b="1" dirty="0">
                <a:solidFill>
                  <a:schemeClr val="bg1"/>
                </a:solidFill>
              </a:rPr>
              <a:t>⚙️ How It Works:</a:t>
            </a:r>
          </a:p>
        </p:txBody>
      </p:sp>
      <p:sp>
        <p:nvSpPr>
          <p:cNvPr id="211" name="Google Shape;211;p32"/>
          <p:cNvSpPr txBox="1"/>
          <p:nvPr/>
        </p:nvSpPr>
        <p:spPr>
          <a:xfrm>
            <a:off x="1620851" y="2980054"/>
            <a:ext cx="3044667" cy="3970277"/>
          </a:xfrm>
          <a:prstGeom prst="rect">
            <a:avLst/>
          </a:prstGeom>
          <a:noFill/>
          <a:ln>
            <a:noFill/>
          </a:ln>
        </p:spPr>
        <p:txBody>
          <a:bodyPr spcFirstLastPara="1" wrap="square" lIns="91425" tIns="45700" rIns="91425" bIns="45700" anchor="t" anchorCtr="0">
            <a:spAutoFit/>
          </a:bodyPr>
          <a:lstStyle/>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Operates using a Martingale &amp; Grid system, which ensures safer trade management especially during low-volatility periods.</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The Forex side can be used on EUR/USD, GBP/USD, and USD/CHF, as well as Gold (XAU/USD) pairs.</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The gold strategy is more scalping-oriented, meaning it offers higher profit potential but also comes with slightly higher risk.</a:t>
            </a:r>
          </a:p>
          <a:p>
            <a:pPr marL="171450" marR="0" lvl="0" indent="-171450" algn="just" rtl="0">
              <a:lnSpc>
                <a:spcPct val="150000"/>
              </a:lnSpc>
              <a:spcBef>
                <a:spcPts val="0"/>
              </a:spcBef>
              <a:spcAft>
                <a:spcPts val="0"/>
              </a:spcAft>
              <a:buClr>
                <a:schemeClr val="bg1"/>
              </a:buClr>
              <a:buFont typeface="Arial" panose="020B0604020202020204" pitchFamily="34" charset="0"/>
              <a:buChar char="•"/>
            </a:pPr>
            <a:r>
              <a:rPr lang="en-US" sz="1200" dirty="0">
                <a:solidFill>
                  <a:schemeClr val="bg1"/>
                </a:solidFill>
                <a:latin typeface="Inter Light"/>
                <a:ea typeface="Inter Light"/>
                <a:cs typeface="Inter Light"/>
                <a:sym typeface="Inter Light"/>
              </a:rPr>
              <a:t>The Martingale-Grid system optimized for Forex pairs is designed to achieve long-term, stable profits with lower risk.</a:t>
            </a:r>
            <a:endParaRPr dirty="0">
              <a:solidFill>
                <a:schemeClr val="bg1"/>
              </a:solidFill>
              <a:latin typeface="Inter Light" panose="020B0604020202020204"/>
              <a:ea typeface="Inter Light" panose="020B06040202020202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3"/>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20" name="Google Shape;220;p33"/>
          <p:cNvSpPr txBox="1"/>
          <p:nvPr/>
        </p:nvSpPr>
        <p:spPr>
          <a:xfrm>
            <a:off x="419608" y="382057"/>
            <a:ext cx="5104494"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tr-TR" sz="3200" dirty="0">
                <a:solidFill>
                  <a:schemeClr val="bg1"/>
                </a:solidFill>
                <a:latin typeface="Inter Light" panose="020B0604020202020204"/>
                <a:ea typeface="Inter Light" panose="020B0604020202020204"/>
              </a:rPr>
              <a:t>Why This Robot? – What Sets SCALPING AI Apart From the Rest</a:t>
            </a:r>
            <a:endParaRPr sz="900" dirty="0">
              <a:solidFill>
                <a:schemeClr val="bg1"/>
              </a:solidFill>
              <a:latin typeface="Inter Light" panose="020B0604020202020204"/>
              <a:ea typeface="Inter Light" panose="020B0604020202020204"/>
            </a:endParaRPr>
          </a:p>
        </p:txBody>
      </p:sp>
      <p:sp>
        <p:nvSpPr>
          <p:cNvPr id="221" name="Google Shape;221;p33"/>
          <p:cNvSpPr/>
          <p:nvPr/>
        </p:nvSpPr>
        <p:spPr>
          <a:xfrm>
            <a:off x="4409847" y="3578067"/>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2" name="Google Shape;222;p33"/>
          <p:cNvSpPr/>
          <p:nvPr/>
        </p:nvSpPr>
        <p:spPr>
          <a:xfrm>
            <a:off x="4098257" y="3578066"/>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3" name="Google Shape;223;p33"/>
          <p:cNvSpPr/>
          <p:nvPr/>
        </p:nvSpPr>
        <p:spPr>
          <a:xfrm>
            <a:off x="4500882" y="3669133"/>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27" name="Google Shape;227;p33"/>
          <p:cNvSpPr txBox="1"/>
          <p:nvPr/>
        </p:nvSpPr>
        <p:spPr>
          <a:xfrm>
            <a:off x="5587738" y="1033212"/>
            <a:ext cx="1623314"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dirty="0">
                <a:solidFill>
                  <a:schemeClr val="bg1"/>
                </a:solidFill>
                <a:latin typeface="Inter Light" panose="020B0604020202020204"/>
                <a:ea typeface="Inter Light" panose="020B0604020202020204"/>
              </a:rPr>
              <a:t>🚀 Real Strategy – Real Performance</a:t>
            </a:r>
            <a:endParaRPr dirty="0">
              <a:solidFill>
                <a:schemeClr val="bg1"/>
              </a:solidFill>
              <a:latin typeface="Inter Light" panose="020B0604020202020204"/>
              <a:ea typeface="Inter Light" panose="020B0604020202020204"/>
            </a:endParaRPr>
          </a:p>
        </p:txBody>
      </p:sp>
      <p:sp>
        <p:nvSpPr>
          <p:cNvPr id="228" name="Google Shape;228;p33"/>
          <p:cNvSpPr txBox="1"/>
          <p:nvPr/>
        </p:nvSpPr>
        <p:spPr>
          <a:xfrm>
            <a:off x="7216754" y="341763"/>
            <a:ext cx="4831846" cy="1754286"/>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en-US" sz="1200" dirty="0">
                <a:solidFill>
                  <a:schemeClr val="lt1"/>
                </a:solidFill>
                <a:latin typeface="Inter Light"/>
                <a:ea typeface="Inter Light"/>
                <a:cs typeface="Inter Light"/>
                <a:sym typeface="Inter Light"/>
              </a:rPr>
              <a:t>SCALPING AI, </a:t>
            </a:r>
            <a:r>
              <a:rPr lang="en-US" sz="1200" dirty="0" err="1">
                <a:solidFill>
                  <a:schemeClr val="lt1"/>
                </a:solidFill>
                <a:latin typeface="Inter Light"/>
                <a:ea typeface="Inter Light"/>
                <a:cs typeface="Inter Light"/>
                <a:sym typeface="Inter Light"/>
              </a:rPr>
              <a:t>sadece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rastgele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işlem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açan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yazılım</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değil</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profesyonelce</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geliştirilmiş</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strateji</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tabanlı</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çalışan</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bir</a:t>
            </a:r>
            <a:r>
              <a:rPr lang="en-US" sz="1200" dirty="0">
                <a:solidFill>
                  <a:schemeClr val="lt1"/>
                </a:solidFill>
                <a:latin typeface="Inter Light"/>
                <a:ea typeface="Inter Light"/>
                <a:cs typeface="Inter Light"/>
                <a:sym typeface="Inter Light"/>
              </a:rPr>
              <a:t> </a:t>
            </a:r>
            <a:r>
              <a:rPr lang="en-US" sz="1200" dirty="0" err="1">
                <a:solidFill>
                  <a:schemeClr val="lt1"/>
                </a:solidFill>
                <a:latin typeface="Inter Light"/>
                <a:ea typeface="Inter Light"/>
                <a:cs typeface="Inter Light"/>
                <a:sym typeface="Inter Light"/>
              </a:rPr>
              <a:t>sistemdir</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It combines the Martingale and Grid Strategies, aiming for controlled any systematic profits, especially in Forex pairs.</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On the gold(XAU/USD) side, it operates with a scalping strategy, making it more aggressive but offering high-potential trades</a:t>
            </a:r>
            <a:r>
              <a:rPr lang="en-US" sz="1200" dirty="0">
                <a:solidFill>
                  <a:schemeClr val="lt1"/>
                </a:solidFill>
                <a:latin typeface="Inter Light"/>
                <a:ea typeface="Inter Light"/>
                <a:cs typeface="Inter Light"/>
                <a:sym typeface="Inter Light"/>
              </a:rPr>
              <a:t>.</a:t>
            </a:r>
            <a:endParaRPr dirty="0"/>
          </a:p>
        </p:txBody>
      </p:sp>
      <p:sp>
        <p:nvSpPr>
          <p:cNvPr id="229" name="Google Shape;229;p33"/>
          <p:cNvSpPr txBox="1"/>
          <p:nvPr/>
        </p:nvSpPr>
        <p:spPr>
          <a:xfrm>
            <a:off x="5524102" y="2794566"/>
            <a:ext cx="1546242" cy="523180"/>
          </a:xfrm>
          <a:prstGeom prst="rect">
            <a:avLst/>
          </a:prstGeom>
          <a:noFill/>
          <a:ln>
            <a:noFill/>
          </a:ln>
        </p:spPr>
        <p:txBody>
          <a:bodyPr spcFirstLastPara="1" wrap="square" lIns="91425" tIns="45700" rIns="91425" bIns="45700" anchor="t" anchorCtr="0">
            <a:spAutoFit/>
          </a:bodyPr>
          <a:lstStyle/>
          <a:p>
            <a:r>
              <a:rPr lang="tr-TR" b="1" dirty="0">
                <a:solidFill>
                  <a:schemeClr val="bg1"/>
                </a:solidFill>
                <a:latin typeface="Inter Light" panose="020B0604020202020204"/>
                <a:ea typeface="Inter Light" panose="020B0604020202020204"/>
              </a:rPr>
              <a:t>🔐 Security and Risk Management</a:t>
            </a:r>
          </a:p>
        </p:txBody>
      </p:sp>
      <p:sp>
        <p:nvSpPr>
          <p:cNvPr id="230" name="Google Shape;230;p33"/>
          <p:cNvSpPr txBox="1"/>
          <p:nvPr/>
        </p:nvSpPr>
        <p:spPr>
          <a:xfrm>
            <a:off x="7216753" y="2173101"/>
            <a:ext cx="4831846" cy="1754286"/>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With special optimizations aimed at reducing drawdown, it executes trades more safely,</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It has been tested across all market scenarios from the year 2000 onward and has proven its resilience through historical data.</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Dynamic lot control and position management features are in place to protect against high-risk situtation.</a:t>
            </a:r>
            <a:endParaRPr lang="en-US" sz="1200" dirty="0">
              <a:solidFill>
                <a:schemeClr val="lt1"/>
              </a:solidFill>
              <a:latin typeface="Inter Light"/>
              <a:ea typeface="Inter Light"/>
              <a:cs typeface="Inter Light"/>
              <a:sym typeface="Inter Light"/>
            </a:endParaRPr>
          </a:p>
        </p:txBody>
      </p:sp>
      <p:cxnSp>
        <p:nvCxnSpPr>
          <p:cNvPr id="231" name="Google Shape;231;p33"/>
          <p:cNvCxnSpPr/>
          <p:nvPr/>
        </p:nvCxnSpPr>
        <p:spPr>
          <a:xfrm>
            <a:off x="5558771" y="2102670"/>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32" name="Google Shape;232;p33"/>
          <p:cNvSpPr txBox="1"/>
          <p:nvPr/>
        </p:nvSpPr>
        <p:spPr>
          <a:xfrm>
            <a:off x="5587738" y="4127177"/>
            <a:ext cx="1565379"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dirty="0">
                <a:solidFill>
                  <a:schemeClr val="bg1"/>
                </a:solidFill>
                <a:latin typeface="Inter Light" panose="020B0604020202020204"/>
                <a:ea typeface="Inter Light" panose="020B0604020202020204"/>
              </a:rPr>
              <a:t>🔄 Continuous Development – A Live System</a:t>
            </a:r>
            <a:endParaRPr dirty="0">
              <a:solidFill>
                <a:schemeClr val="bg1"/>
              </a:solidFill>
              <a:latin typeface="Inter Light" panose="020B0604020202020204"/>
              <a:ea typeface="Inter Light" panose="020B0604020202020204"/>
            </a:endParaRPr>
          </a:p>
        </p:txBody>
      </p:sp>
      <p:sp>
        <p:nvSpPr>
          <p:cNvPr id="233" name="Google Shape;233;p33"/>
          <p:cNvSpPr txBox="1"/>
          <p:nvPr/>
        </p:nvSpPr>
        <p:spPr>
          <a:xfrm>
            <a:off x="7216751" y="3870802"/>
            <a:ext cx="4975249" cy="1200288"/>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The development never stops: SCALPING AI is continuously enhanced with new features and algorithm updates.</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It easily adapts to real market conditions</a:t>
            </a:r>
            <a:r>
              <a:rPr lang="en-US" sz="1200" dirty="0">
                <a:solidFill>
                  <a:schemeClr val="lt1"/>
                </a:solidFill>
                <a:latin typeface="Inter Light"/>
                <a:ea typeface="Inter Light"/>
                <a:cs typeface="Inter Light"/>
                <a:sym typeface="Inter Light"/>
              </a:rPr>
              <a:t>.</a:t>
            </a:r>
            <a:endParaRPr lang="tr-TR" sz="1200" dirty="0">
              <a:solidFill>
                <a:schemeClr val="lt1"/>
              </a:solidFill>
              <a:latin typeface="Inter Light"/>
              <a:ea typeface="Inter Light"/>
              <a:cs typeface="Inter Light"/>
              <a:sym typeface="Inter Light"/>
            </a:endParaRP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Its flexible structure allows it to be tailored to the investors specific needs</a:t>
            </a:r>
            <a:r>
              <a:rPr lang="en-US" sz="1200" dirty="0">
                <a:solidFill>
                  <a:schemeClr val="lt1"/>
                </a:solidFill>
                <a:latin typeface="Inter Light"/>
                <a:ea typeface="Inter Light"/>
                <a:cs typeface="Inter Light"/>
                <a:sym typeface="Inter Light"/>
              </a:rPr>
              <a:t>.</a:t>
            </a:r>
            <a:endParaRPr dirty="0"/>
          </a:p>
        </p:txBody>
      </p:sp>
      <p:cxnSp>
        <p:nvCxnSpPr>
          <p:cNvPr id="234" name="Google Shape;234;p33"/>
          <p:cNvCxnSpPr/>
          <p:nvPr/>
        </p:nvCxnSpPr>
        <p:spPr>
          <a:xfrm>
            <a:off x="5558771" y="3893249"/>
            <a:ext cx="6350000" cy="0"/>
          </a:xfrm>
          <a:prstGeom prst="straightConnector1">
            <a:avLst/>
          </a:prstGeom>
          <a:noFill/>
          <a:ln w="9525" cap="flat" cmpd="sng">
            <a:solidFill>
              <a:schemeClr val="lt1"/>
            </a:solidFill>
            <a:prstDash val="solid"/>
            <a:miter lim="800000"/>
            <a:headEnd type="none" w="sm" len="sm"/>
            <a:tailEnd type="none" w="sm" len="sm"/>
          </a:ln>
        </p:spPr>
      </p:cxnSp>
      <p:pic>
        <p:nvPicPr>
          <p:cNvPr id="11" name="Picture Placeholder 10" descr="A logo with a brain and lines&#10;&#10;Description automatically generated with medium confidence">
            <a:extLst>
              <a:ext uri="{FF2B5EF4-FFF2-40B4-BE49-F238E27FC236}">
                <a16:creationId xmlns:a16="http://schemas.microsoft.com/office/drawing/2014/main" id="{573CB4B4-80D4-E8C8-7BEE-75335CB6EC86}"/>
              </a:ext>
            </a:extLst>
          </p:cNvPr>
          <p:cNvPicPr>
            <a:picLocks noGrp="1" noChangeAspect="1"/>
          </p:cNvPicPr>
          <p:nvPr>
            <p:ph type="pic" idx="2"/>
          </p:nvPr>
        </p:nvPicPr>
        <p:blipFill>
          <a:blip r:embed="rId3"/>
          <a:srcRect l="170" r="170"/>
          <a:stretch>
            <a:fillRect/>
          </a:stretch>
        </p:blipFill>
        <p:spPr>
          <a:xfrm>
            <a:off x="0" y="2096049"/>
            <a:ext cx="3529739" cy="3222640"/>
          </a:xfrm>
          <a:prstGeom prst="rect">
            <a:avLst/>
          </a:prstGeom>
          <a:solidFill>
            <a:schemeClr val="dk1"/>
          </a:solidFill>
          <a:ln>
            <a:noFill/>
          </a:ln>
        </p:spPr>
      </p:pic>
      <p:sp>
        <p:nvSpPr>
          <p:cNvPr id="2" name="TextBox 1">
            <a:extLst>
              <a:ext uri="{FF2B5EF4-FFF2-40B4-BE49-F238E27FC236}">
                <a16:creationId xmlns:a16="http://schemas.microsoft.com/office/drawing/2014/main" id="{1CB3B781-8AE5-0043-D895-7C0C93DA5DA8}"/>
              </a:ext>
            </a:extLst>
          </p:cNvPr>
          <p:cNvSpPr txBox="1"/>
          <p:nvPr/>
        </p:nvSpPr>
        <p:spPr>
          <a:xfrm>
            <a:off x="5434800" y="5316719"/>
            <a:ext cx="1747285" cy="738664"/>
          </a:xfrm>
          <a:prstGeom prst="rect">
            <a:avLst/>
          </a:prstGeom>
          <a:noFill/>
        </p:spPr>
        <p:txBody>
          <a:bodyPr wrap="square" rtlCol="0">
            <a:spAutoFit/>
          </a:bodyPr>
          <a:lstStyle/>
          <a:p>
            <a:pPr algn="ctr"/>
            <a:r>
              <a:rPr lang="tr-TR" b="1" dirty="0">
                <a:solidFill>
                  <a:schemeClr val="bg1"/>
                </a:solidFill>
                <a:latin typeface="Inter Light" panose="020B0604020202020204"/>
                <a:ea typeface="Inter Light" panose="020B0604020202020204"/>
              </a:rPr>
              <a:t>💸 Affordable Price, Professional Performance </a:t>
            </a:r>
          </a:p>
        </p:txBody>
      </p:sp>
      <p:sp>
        <p:nvSpPr>
          <p:cNvPr id="3" name="TextBox 2">
            <a:extLst>
              <a:ext uri="{FF2B5EF4-FFF2-40B4-BE49-F238E27FC236}">
                <a16:creationId xmlns:a16="http://schemas.microsoft.com/office/drawing/2014/main" id="{43221890-DA51-890C-201F-C2C6B29FF37D}"/>
              </a:ext>
            </a:extLst>
          </p:cNvPr>
          <p:cNvSpPr txBox="1"/>
          <p:nvPr/>
        </p:nvSpPr>
        <p:spPr>
          <a:xfrm>
            <a:off x="7216751" y="5179387"/>
            <a:ext cx="4831847" cy="894732"/>
          </a:xfrm>
          <a:prstGeom prst="rect">
            <a:avLst/>
          </a:prstGeom>
          <a:noFill/>
        </p:spPr>
        <p:txBody>
          <a:bodyPr wrap="square" rtlCol="0">
            <a:spAutoFit/>
          </a:bodyPr>
          <a:lstStyle/>
          <a:p>
            <a:pPr marL="285750" indent="-285750">
              <a:lnSpc>
                <a:spcPct val="150000"/>
              </a:lnSpc>
              <a:buClr>
                <a:schemeClr val="bg1"/>
              </a:buClr>
              <a:buFont typeface="Arial" panose="020B0604020202020204" pitchFamily="34" charset="0"/>
              <a:buChar char="•"/>
            </a:pPr>
            <a:r>
              <a:rPr lang="tr-TR" sz="1200" dirty="0">
                <a:solidFill>
                  <a:schemeClr val="bg1"/>
                </a:solidFill>
                <a:latin typeface="Inter Light" panose="020B0604020202020204"/>
                <a:ea typeface="Inter Light" panose="020B0604020202020204"/>
              </a:rPr>
              <a:t>It is currently available for rent as a signal for $30 per month.</a:t>
            </a:r>
          </a:p>
          <a:p>
            <a:pPr marL="285750" indent="-285750">
              <a:lnSpc>
                <a:spcPct val="150000"/>
              </a:lnSpc>
              <a:buClr>
                <a:schemeClr val="bg1"/>
              </a:buClr>
              <a:buFont typeface="Arial" panose="020B0604020202020204" pitchFamily="34" charset="0"/>
              <a:buChar char="•"/>
            </a:pPr>
            <a:r>
              <a:rPr lang="tr-TR" sz="1200" dirty="0">
                <a:solidFill>
                  <a:schemeClr val="bg1"/>
                </a:solidFill>
                <a:latin typeface="Inter Light" panose="020B0604020202020204"/>
                <a:ea typeface="Inter Light" panose="020B0604020202020204"/>
              </a:rPr>
              <a:t>A price increase is planned in the future— now is the ideal time to invest!</a:t>
            </a:r>
          </a:p>
        </p:txBody>
      </p:sp>
      <p:sp>
        <p:nvSpPr>
          <p:cNvPr id="4" name="TextBox 3">
            <a:extLst>
              <a:ext uri="{FF2B5EF4-FFF2-40B4-BE49-F238E27FC236}">
                <a16:creationId xmlns:a16="http://schemas.microsoft.com/office/drawing/2014/main" id="{C8BEE563-F365-BB23-8F22-B24F59074D7B}"/>
              </a:ext>
            </a:extLst>
          </p:cNvPr>
          <p:cNvSpPr txBox="1"/>
          <p:nvPr/>
        </p:nvSpPr>
        <p:spPr>
          <a:xfrm>
            <a:off x="708773" y="6525038"/>
            <a:ext cx="10774454" cy="276999"/>
          </a:xfrm>
          <a:prstGeom prst="rect">
            <a:avLst/>
          </a:prstGeom>
          <a:noFill/>
        </p:spPr>
        <p:txBody>
          <a:bodyPr wrap="square" rtlCol="0">
            <a:spAutoFit/>
          </a:bodyPr>
          <a:lstStyle/>
          <a:p>
            <a:r>
              <a:rPr lang="tr-TR" sz="1200" dirty="0">
                <a:solidFill>
                  <a:schemeClr val="bg1"/>
                </a:solidFill>
                <a:latin typeface="Inter Light" panose="020B0604020202020204"/>
                <a:ea typeface="Inter Light" panose="020B0604020202020204"/>
              </a:rPr>
              <a:t>🧠 Why SCALPING AI? Because this robot doesnt offer superficial solutions –its a system built on strategy, thorough testing, low risk, and a focus on sustainable profits.</a:t>
            </a:r>
          </a:p>
        </p:txBody>
      </p:sp>
      <p:cxnSp>
        <p:nvCxnSpPr>
          <p:cNvPr id="5" name="Google Shape;231;p33">
            <a:extLst>
              <a:ext uri="{FF2B5EF4-FFF2-40B4-BE49-F238E27FC236}">
                <a16:creationId xmlns:a16="http://schemas.microsoft.com/office/drawing/2014/main" id="{4E4DB547-3C59-37E2-A64C-87200184B835}"/>
              </a:ext>
            </a:extLst>
          </p:cNvPr>
          <p:cNvCxnSpPr/>
          <p:nvPr/>
        </p:nvCxnSpPr>
        <p:spPr>
          <a:xfrm>
            <a:off x="5558771" y="5099599"/>
            <a:ext cx="6350000"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9" name="Google Shape;269;p35"/>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72" name="Google Shape;272;p35"/>
          <p:cNvSpPr txBox="1"/>
          <p:nvPr/>
        </p:nvSpPr>
        <p:spPr>
          <a:xfrm>
            <a:off x="950281" y="708133"/>
            <a:ext cx="4072257"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200" dirty="0">
                <a:solidFill>
                  <a:schemeClr val="lt1"/>
                </a:solidFill>
                <a:latin typeface="Inter Light"/>
                <a:ea typeface="Inter Light"/>
                <a:sym typeface="Inter Light"/>
              </a:rPr>
              <a:t>How to Use ?</a:t>
            </a:r>
            <a:endParaRPr dirty="0"/>
          </a:p>
        </p:txBody>
      </p:sp>
      <p:sp>
        <p:nvSpPr>
          <p:cNvPr id="273" name="Google Shape;273;p35"/>
          <p:cNvSpPr/>
          <p:nvPr/>
        </p:nvSpPr>
        <p:spPr>
          <a:xfrm>
            <a:off x="5809800" y="882683"/>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4" name="Google Shape;274;p35"/>
          <p:cNvSpPr/>
          <p:nvPr/>
        </p:nvSpPr>
        <p:spPr>
          <a:xfrm>
            <a:off x="5498210" y="882682"/>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5" name="Google Shape;275;p35"/>
          <p:cNvSpPr/>
          <p:nvPr/>
        </p:nvSpPr>
        <p:spPr>
          <a:xfrm>
            <a:off x="5900835" y="973749"/>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76" name="Google Shape;276;p35"/>
          <p:cNvSpPr txBox="1"/>
          <p:nvPr/>
        </p:nvSpPr>
        <p:spPr>
          <a:xfrm>
            <a:off x="187614" y="1667214"/>
            <a:ext cx="7292178" cy="759142"/>
          </a:xfrm>
          <a:prstGeom prst="rect">
            <a:avLst/>
          </a:prstGeom>
          <a:noFill/>
          <a:ln>
            <a:noFill/>
          </a:ln>
        </p:spPr>
        <p:txBody>
          <a:bodyPr spcFirstLastPara="1" wrap="square" lIns="91425" tIns="45700" rIns="91425" bIns="45700" anchor="t" anchorCtr="0">
            <a:spAutoFit/>
          </a:bodyPr>
          <a:lstStyle/>
          <a:p>
            <a:pPr>
              <a:lnSpc>
                <a:spcPts val="2550"/>
              </a:lnSpc>
            </a:pPr>
            <a:r>
              <a:rPr lang="tr-TR" b="1" dirty="0">
                <a:solidFill>
                  <a:srgbClr val="E2E6E9"/>
                </a:solidFill>
                <a:latin typeface="Inter Light" panose="020B0604020202020204"/>
                <a:ea typeface="Inter Light" panose="020B0604020202020204"/>
                <a:cs typeface="Montserrat Bold" pitchFamily="34" charset="-120"/>
              </a:rPr>
              <a:t>1-Open Forex Account: </a:t>
            </a:r>
            <a:r>
              <a:rPr lang="en-US" sz="1400" dirty="0">
                <a:solidFill>
                  <a:schemeClr val="lt1"/>
                </a:solidFill>
                <a:latin typeface="Inter Light"/>
                <a:ea typeface="Inter Light"/>
                <a:cs typeface="Inter Light"/>
                <a:sym typeface="Inter Light"/>
              </a:rPr>
              <a:t>Open a Forex account with a broker, either based in Turkey or internationally.</a:t>
            </a:r>
            <a:r>
              <a:rPr lang="tr-TR" sz="1400" dirty="0">
                <a:solidFill>
                  <a:schemeClr val="lt1"/>
                </a:solidFill>
                <a:latin typeface="Inter Light"/>
                <a:ea typeface="Inter Light"/>
                <a:cs typeface="Inter Light"/>
                <a:sym typeface="Inter Light"/>
              </a:rPr>
              <a:t> </a:t>
            </a:r>
            <a:r>
              <a:rPr lang="en-US" sz="1400" dirty="0">
                <a:solidFill>
                  <a:schemeClr val="lt1"/>
                </a:solidFill>
                <a:latin typeface="Inter Light"/>
                <a:ea typeface="Inter Light"/>
                <a:cs typeface="Inter Light"/>
                <a:sym typeface="Inter Light"/>
              </a:rPr>
              <a:t>(I recommend </a:t>
            </a:r>
            <a:r>
              <a:rPr lang="en-US" sz="1400" dirty="0" err="1">
                <a:solidFill>
                  <a:schemeClr val="lt1"/>
                </a:solidFill>
                <a:latin typeface="Inter Light"/>
                <a:ea typeface="Inter Light"/>
                <a:cs typeface="Inter Light"/>
                <a:sym typeface="Inter Light"/>
              </a:rPr>
              <a:t>ICMarkets</a:t>
            </a:r>
            <a:r>
              <a:rPr lang="en-US" sz="1400" dirty="0">
                <a:solidFill>
                  <a:schemeClr val="lt1"/>
                </a:solidFill>
                <a:latin typeface="Inter Light"/>
                <a:ea typeface="Inter Light"/>
                <a:cs typeface="Inter Light"/>
                <a:sym typeface="Inter Light"/>
              </a:rPr>
              <a:t>, which is the broker I personally use.)</a:t>
            </a:r>
            <a:endParaRPr lang="en-US" dirty="0">
              <a:latin typeface="Inter Light" panose="020B0604020202020204"/>
              <a:ea typeface="Inter Light" panose="020B0604020202020204"/>
            </a:endParaRPr>
          </a:p>
        </p:txBody>
      </p:sp>
      <p:sp>
        <p:nvSpPr>
          <p:cNvPr id="278" name="Google Shape;278;p35"/>
          <p:cNvSpPr txBox="1"/>
          <p:nvPr/>
        </p:nvSpPr>
        <p:spPr>
          <a:xfrm>
            <a:off x="181622" y="2560979"/>
            <a:ext cx="6786106" cy="523180"/>
          </a:xfrm>
          <a:prstGeom prst="rect">
            <a:avLst/>
          </a:prstGeom>
          <a:noFill/>
          <a:ln>
            <a:noFill/>
          </a:ln>
        </p:spPr>
        <p:txBody>
          <a:bodyPr spcFirstLastPara="1" wrap="square" lIns="91425" tIns="45700" rIns="91425" bIns="45700" anchor="t" anchorCtr="0">
            <a:spAutoFit/>
          </a:bodyPr>
          <a:lstStyle/>
          <a:p>
            <a:r>
              <a:rPr lang="tr-TR" sz="1400" dirty="0">
                <a:solidFill>
                  <a:schemeClr val="lt1"/>
                </a:solidFill>
                <a:latin typeface="Inter Light"/>
                <a:ea typeface="Inter Light"/>
                <a:cs typeface="Inter Light"/>
                <a:sym typeface="Inter Light"/>
              </a:rPr>
              <a:t>2-</a:t>
            </a:r>
            <a:r>
              <a:rPr lang="tr-TR" dirty="0">
                <a:solidFill>
                  <a:schemeClr val="lt1"/>
                </a:solidFill>
                <a:latin typeface="Inter Light"/>
                <a:ea typeface="Inter Light"/>
                <a:cs typeface="Inter Light"/>
                <a:sym typeface="Inter Light"/>
              </a:rPr>
              <a:t>Deposit Money: Deposit a minimum of $2000 or €2000 into the account you opened</a:t>
            </a:r>
            <a:r>
              <a:rPr lang="en-US" sz="1400" dirty="0">
                <a:solidFill>
                  <a:schemeClr val="lt1"/>
                </a:solidFill>
                <a:latin typeface="Inter Light"/>
                <a:ea typeface="Inter Light"/>
                <a:cs typeface="Inter Light"/>
                <a:sym typeface="Inter Light"/>
              </a:rPr>
              <a:t>.</a:t>
            </a:r>
          </a:p>
          <a:p>
            <a:pPr marL="0" marR="0" lvl="0" indent="0" algn="l" rtl="0">
              <a:spcBef>
                <a:spcPts val="0"/>
              </a:spcBef>
              <a:spcAft>
                <a:spcPts val="0"/>
              </a:spcAft>
              <a:buNone/>
            </a:pPr>
            <a:endParaRPr lang="en-US" sz="1400" dirty="0">
              <a:solidFill>
                <a:schemeClr val="lt1"/>
              </a:solidFill>
              <a:latin typeface="Inter Light"/>
              <a:ea typeface="Inter Light"/>
              <a:cs typeface="Inter Light"/>
              <a:sym typeface="Inter Light"/>
            </a:endParaRPr>
          </a:p>
        </p:txBody>
      </p:sp>
      <p:cxnSp>
        <p:nvCxnSpPr>
          <p:cNvPr id="280" name="Google Shape;280;p35"/>
          <p:cNvCxnSpPr/>
          <p:nvPr/>
        </p:nvCxnSpPr>
        <p:spPr>
          <a:xfrm>
            <a:off x="297368" y="3016355"/>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81" name="Google Shape;281;p35"/>
          <p:cNvSpPr txBox="1"/>
          <p:nvPr/>
        </p:nvSpPr>
        <p:spPr>
          <a:xfrm>
            <a:off x="181622" y="3224396"/>
            <a:ext cx="7188442" cy="307736"/>
          </a:xfrm>
          <a:prstGeom prst="rect">
            <a:avLst/>
          </a:prstGeom>
          <a:noFill/>
          <a:ln>
            <a:noFill/>
          </a:ln>
        </p:spPr>
        <p:txBody>
          <a:bodyPr spcFirstLastPara="1" wrap="square" lIns="91425" tIns="45700" rIns="91425" bIns="45700" anchor="t" anchorCtr="0">
            <a:spAutoFit/>
          </a:bodyPr>
          <a:lstStyle/>
          <a:p>
            <a:r>
              <a:rPr lang="tr-TR" sz="1400" dirty="0">
                <a:solidFill>
                  <a:schemeClr val="lt1"/>
                </a:solidFill>
                <a:latin typeface="Inter Light"/>
                <a:ea typeface="Inter Light"/>
                <a:cs typeface="Inter Light"/>
                <a:sym typeface="Inter Light"/>
              </a:rPr>
              <a:t>3-Signal Subscription: Create an account on MQL5 and subscribe to my signal for $30 per month.</a:t>
            </a:r>
            <a:endParaRPr lang="en-US" sz="1400" dirty="0">
              <a:solidFill>
                <a:schemeClr val="lt1"/>
              </a:solidFill>
              <a:latin typeface="Inter Light"/>
              <a:ea typeface="Inter Light"/>
              <a:cs typeface="Inter Light"/>
              <a:sym typeface="Inter Light"/>
            </a:endParaRPr>
          </a:p>
        </p:txBody>
      </p:sp>
      <p:cxnSp>
        <p:nvCxnSpPr>
          <p:cNvPr id="283" name="Google Shape;283;p35"/>
          <p:cNvCxnSpPr/>
          <p:nvPr/>
        </p:nvCxnSpPr>
        <p:spPr>
          <a:xfrm>
            <a:off x="297368" y="3733799"/>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289" name="Google Shape;289;p35"/>
          <p:cNvSpPr txBox="1"/>
          <p:nvPr/>
        </p:nvSpPr>
        <p:spPr>
          <a:xfrm>
            <a:off x="1952385" y="4804417"/>
            <a:ext cx="8493881"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400" dirty="0">
                <a:solidFill>
                  <a:schemeClr val="lt1"/>
                </a:solidFill>
                <a:latin typeface="Inter Light"/>
                <a:ea typeface="Inter Light"/>
                <a:cs typeface="Inter Light"/>
                <a:sym typeface="Inter Light"/>
              </a:rPr>
              <a:t>Thats it –after this point, the bot will handle everything for you. Please make sure not to interfere with the trades.</a:t>
            </a:r>
            <a:endParaRPr lang="en-US" sz="1400" dirty="0">
              <a:solidFill>
                <a:schemeClr val="lt1"/>
              </a:solidFill>
              <a:latin typeface="Inter Light"/>
              <a:ea typeface="Inter Light"/>
              <a:cs typeface="Inter Light"/>
              <a:sym typeface="Inter Light"/>
            </a:endParaRPr>
          </a:p>
        </p:txBody>
      </p:sp>
      <p:pic>
        <p:nvPicPr>
          <p:cNvPr id="9" name="Picture Placeholder 8" descr="A gold text on top of money&#10;&#10;Description automatically generated">
            <a:extLst>
              <a:ext uri="{FF2B5EF4-FFF2-40B4-BE49-F238E27FC236}">
                <a16:creationId xmlns:a16="http://schemas.microsoft.com/office/drawing/2014/main" id="{CA778257-D58A-2C3A-4953-BCF34EAE8750}"/>
              </a:ext>
            </a:extLst>
          </p:cNvPr>
          <p:cNvPicPr>
            <a:picLocks noGrp="1" noChangeAspect="1"/>
          </p:cNvPicPr>
          <p:nvPr>
            <p:ph type="pic" idx="2"/>
          </p:nvPr>
        </p:nvPicPr>
        <p:blipFill>
          <a:blip r:embed="rId3"/>
          <a:srcRect l="108" r="108"/>
          <a:stretch>
            <a:fillRect/>
          </a:stretch>
        </p:blipFill>
        <p:spPr>
          <a:xfrm>
            <a:off x="7578725" y="1344613"/>
            <a:ext cx="4232275" cy="2389187"/>
          </a:xfrm>
          <a:prstGeom prst="rect">
            <a:avLst/>
          </a:prstGeom>
          <a:solidFill>
            <a:schemeClr val="dk1"/>
          </a:solidFill>
          <a:ln>
            <a:noFill/>
          </a:ln>
        </p:spPr>
      </p:pic>
      <p:sp>
        <p:nvSpPr>
          <p:cNvPr id="2" name="TextBox 1">
            <a:extLst>
              <a:ext uri="{FF2B5EF4-FFF2-40B4-BE49-F238E27FC236}">
                <a16:creationId xmlns:a16="http://schemas.microsoft.com/office/drawing/2014/main" id="{994BE820-F70E-032C-846D-60AE50158802}"/>
              </a:ext>
            </a:extLst>
          </p:cNvPr>
          <p:cNvSpPr txBox="1"/>
          <p:nvPr/>
        </p:nvSpPr>
        <p:spPr>
          <a:xfrm>
            <a:off x="181622" y="3816621"/>
            <a:ext cx="12010378" cy="705258"/>
          </a:xfrm>
          <a:prstGeom prst="rect">
            <a:avLst/>
          </a:prstGeom>
          <a:noFill/>
        </p:spPr>
        <p:txBody>
          <a:bodyPr wrap="square" rtlCol="0">
            <a:spAutoFit/>
          </a:bodyPr>
          <a:lstStyle/>
          <a:p>
            <a:pPr marL="0" marR="0" lvl="0" indent="0" algn="just" rtl="0">
              <a:lnSpc>
                <a:spcPct val="150000"/>
              </a:lnSpc>
              <a:spcBef>
                <a:spcPts val="0"/>
              </a:spcBef>
              <a:spcAft>
                <a:spcPts val="0"/>
              </a:spcAft>
              <a:buNone/>
            </a:pPr>
            <a:r>
              <a:rPr lang="tr-TR" sz="1400" dirty="0">
                <a:solidFill>
                  <a:schemeClr val="lt1"/>
                </a:solidFill>
                <a:latin typeface="Inter Light"/>
                <a:ea typeface="Inter Light"/>
                <a:cs typeface="Inter Light"/>
                <a:sym typeface="Inter Light"/>
              </a:rPr>
              <a:t>4- </a:t>
            </a:r>
            <a:r>
              <a:rPr lang="tr-TR" dirty="0">
                <a:solidFill>
                  <a:schemeClr val="lt1"/>
                </a:solidFill>
                <a:latin typeface="Inter Light"/>
                <a:ea typeface="Inter Light"/>
                <a:cs typeface="Inter Light"/>
                <a:sym typeface="Inter Light"/>
              </a:rPr>
              <a:t>Using a VPS: A VPS is recommended for 7/24 operation. Simply install the MetaTrader 4 application on your VPS and log in using the credentials provided by your broker. Since the bot will already be linked to your account, it will activate automatically. (Feel free to contact me for further support)</a:t>
            </a:r>
            <a:endParaRPr lang="en-US" sz="1400" dirty="0">
              <a:solidFill>
                <a:schemeClr val="lt1"/>
              </a:solidFill>
              <a:latin typeface="Inter Light"/>
              <a:ea typeface="Inter Light"/>
              <a:cs typeface="Inter Light"/>
              <a:sym typeface="Inter Light"/>
            </a:endParaRPr>
          </a:p>
        </p:txBody>
      </p:sp>
      <p:cxnSp>
        <p:nvCxnSpPr>
          <p:cNvPr id="3" name="Google Shape;280;p35">
            <a:extLst>
              <a:ext uri="{FF2B5EF4-FFF2-40B4-BE49-F238E27FC236}">
                <a16:creationId xmlns:a16="http://schemas.microsoft.com/office/drawing/2014/main" id="{B85AB0A3-1F9D-5A0B-3782-22593AA8D99B}"/>
              </a:ext>
            </a:extLst>
          </p:cNvPr>
          <p:cNvCxnSpPr/>
          <p:nvPr/>
        </p:nvCxnSpPr>
        <p:spPr>
          <a:xfrm>
            <a:off x="280734" y="2448418"/>
            <a:ext cx="6350000" cy="0"/>
          </a:xfrm>
          <a:prstGeom prst="straightConnector1">
            <a:avLst/>
          </a:prstGeom>
          <a:noFill/>
          <a:ln w="9525" cap="flat" cmpd="sng">
            <a:solidFill>
              <a:schemeClr val="lt1"/>
            </a:solidFill>
            <a:prstDash val="solid"/>
            <a:miter lim="800000"/>
            <a:headEnd type="none" w="sm" len="sm"/>
            <a:tailEnd type="none" w="sm" len="sm"/>
          </a:ln>
        </p:spPr>
      </p:cxnSp>
      <p:cxnSp>
        <p:nvCxnSpPr>
          <p:cNvPr id="4" name="Google Shape;280;p35">
            <a:extLst>
              <a:ext uri="{FF2B5EF4-FFF2-40B4-BE49-F238E27FC236}">
                <a16:creationId xmlns:a16="http://schemas.microsoft.com/office/drawing/2014/main" id="{DC35C1B5-4EFD-6E78-72C1-3A91D15979A6}"/>
              </a:ext>
            </a:extLst>
          </p:cNvPr>
          <p:cNvCxnSpPr/>
          <p:nvPr/>
        </p:nvCxnSpPr>
        <p:spPr>
          <a:xfrm>
            <a:off x="280734" y="4694102"/>
            <a:ext cx="6350000" cy="0"/>
          </a:xfrm>
          <a:prstGeom prst="straightConnector1">
            <a:avLst/>
          </a:prstGeom>
          <a:noFill/>
          <a:ln w="9525" cap="flat" cmpd="sng">
            <a:solidFill>
              <a:schemeClr val="lt1"/>
            </a:solidFill>
            <a:prstDash val="solid"/>
            <a:miter lim="800000"/>
            <a:headEnd type="none" w="sm" len="sm"/>
            <a:tailEnd type="none" w="sm" len="sm"/>
          </a:ln>
        </p:spPr>
      </p:cxnSp>
      <p:sp>
        <p:nvSpPr>
          <p:cNvPr id="5" name="TextBox 4">
            <a:extLst>
              <a:ext uri="{FF2B5EF4-FFF2-40B4-BE49-F238E27FC236}">
                <a16:creationId xmlns:a16="http://schemas.microsoft.com/office/drawing/2014/main" id="{27036650-A776-B25D-BC4C-4B8B4BC9D13C}"/>
              </a:ext>
            </a:extLst>
          </p:cNvPr>
          <p:cNvSpPr txBox="1"/>
          <p:nvPr/>
        </p:nvSpPr>
        <p:spPr>
          <a:xfrm>
            <a:off x="135151" y="6400800"/>
            <a:ext cx="7397103" cy="307777"/>
          </a:xfrm>
          <a:prstGeom prst="rect">
            <a:avLst/>
          </a:prstGeom>
          <a:noFill/>
        </p:spPr>
        <p:txBody>
          <a:bodyPr wrap="square" rtlCol="0">
            <a:spAutoFit/>
          </a:bodyPr>
          <a:lstStyle/>
          <a:p>
            <a:pPr marL="285750" indent="-285750">
              <a:buClr>
                <a:schemeClr val="bg1"/>
              </a:buClr>
              <a:buFont typeface="Arial" panose="020B0604020202020204" pitchFamily="34" charset="0"/>
              <a:buChar char="•"/>
            </a:pPr>
            <a:r>
              <a:rPr lang="tr-TR" dirty="0">
                <a:solidFill>
                  <a:schemeClr val="bg1"/>
                </a:solidFill>
                <a:latin typeface="Inter Light" panose="020B0604020202020204"/>
                <a:ea typeface="Inter Light" panose="020B0604020202020204"/>
              </a:rPr>
              <a:t>You can find detailed installation instructions in the guide provided in the other PDF document.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34"/>
          <p:cNvSpPr/>
          <p:nvPr/>
        </p:nvSpPr>
        <p:spPr>
          <a:xfrm>
            <a:off x="381000" y="457200"/>
            <a:ext cx="92983" cy="9298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Inter Light"/>
              <a:ea typeface="Inter Light"/>
              <a:cs typeface="Inter Light"/>
              <a:sym typeface="Inter Light"/>
            </a:endParaRPr>
          </a:p>
        </p:txBody>
      </p:sp>
      <p:sp>
        <p:nvSpPr>
          <p:cNvPr id="247" name="Google Shape;247;p34"/>
          <p:cNvSpPr txBox="1"/>
          <p:nvPr/>
        </p:nvSpPr>
        <p:spPr>
          <a:xfrm>
            <a:off x="767089" y="566773"/>
            <a:ext cx="5416405"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4400" dirty="0">
                <a:solidFill>
                  <a:schemeClr val="bg1"/>
                </a:solidFill>
                <a:latin typeface="Inter Light" panose="020B0604020202020204"/>
                <a:ea typeface="Inter Light" panose="020B0604020202020204"/>
              </a:rPr>
              <a:t>📞 </a:t>
            </a:r>
            <a:r>
              <a:rPr lang="tr-TR" sz="4400" b="1" dirty="0">
                <a:solidFill>
                  <a:schemeClr val="bg1"/>
                </a:solidFill>
                <a:latin typeface="Inter Light" panose="020B0604020202020204"/>
                <a:ea typeface="Inter Light" panose="020B0604020202020204"/>
              </a:rPr>
              <a:t>Support &amp; Contact</a:t>
            </a:r>
            <a:endParaRPr sz="1100" dirty="0">
              <a:solidFill>
                <a:schemeClr val="bg1"/>
              </a:solidFill>
              <a:latin typeface="Inter Light" panose="020B0604020202020204"/>
              <a:ea typeface="Inter Light" panose="020B0604020202020204"/>
            </a:endParaRPr>
          </a:p>
        </p:txBody>
      </p:sp>
      <p:sp>
        <p:nvSpPr>
          <p:cNvPr id="248" name="Google Shape;248;p34"/>
          <p:cNvSpPr/>
          <p:nvPr/>
        </p:nvSpPr>
        <p:spPr>
          <a:xfrm>
            <a:off x="5366133" y="3153582"/>
            <a:ext cx="389526" cy="389527"/>
          </a:xfrm>
          <a:custGeom>
            <a:avLst/>
            <a:gdLst/>
            <a:ahLst/>
            <a:cxnLst/>
            <a:rect l="l" t="t" r="r" b="b"/>
            <a:pathLst>
              <a:path w="389526" h="389527" extrusionOk="0">
                <a:moveTo>
                  <a:pt x="389527" y="194764"/>
                </a:moveTo>
                <a:cubicBezTo>
                  <a:pt x="389527" y="302329"/>
                  <a:pt x="302328" y="389528"/>
                  <a:pt x="194763" y="389528"/>
                </a:cubicBezTo>
                <a:cubicBezTo>
                  <a:pt x="87199" y="389528"/>
                  <a:pt x="0" y="302329"/>
                  <a:pt x="0" y="194764"/>
                </a:cubicBezTo>
                <a:cubicBezTo>
                  <a:pt x="0" y="87199"/>
                  <a:pt x="87199" y="0"/>
                  <a:pt x="194763" y="0"/>
                </a:cubicBezTo>
                <a:cubicBezTo>
                  <a:pt x="302328" y="0"/>
                  <a:pt x="389527" y="87199"/>
                  <a:pt x="389527" y="194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49" name="Google Shape;249;p34"/>
          <p:cNvSpPr/>
          <p:nvPr/>
        </p:nvSpPr>
        <p:spPr>
          <a:xfrm>
            <a:off x="5054543" y="3153581"/>
            <a:ext cx="341257" cy="389527"/>
          </a:xfrm>
          <a:custGeom>
            <a:avLst/>
            <a:gdLst/>
            <a:ahLst/>
            <a:cxnLst/>
            <a:rect l="l" t="t" r="r" b="b"/>
            <a:pathLst>
              <a:path w="341257" h="389527" extrusionOk="0">
                <a:moveTo>
                  <a:pt x="297215" y="195216"/>
                </a:moveTo>
                <a:cubicBezTo>
                  <a:pt x="297152" y="241546"/>
                  <a:pt x="312252" y="286626"/>
                  <a:pt x="340200" y="323578"/>
                </a:cubicBezTo>
                <a:cubicBezTo>
                  <a:pt x="303280" y="365798"/>
                  <a:pt x="249915" y="390004"/>
                  <a:pt x="193831" y="389979"/>
                </a:cubicBezTo>
                <a:cubicBezTo>
                  <a:pt x="86267" y="389979"/>
                  <a:pt x="-933" y="302780"/>
                  <a:pt x="-933" y="195216"/>
                </a:cubicBezTo>
                <a:cubicBezTo>
                  <a:pt x="-933" y="87652"/>
                  <a:pt x="86267" y="452"/>
                  <a:pt x="193831" y="452"/>
                </a:cubicBezTo>
                <a:cubicBezTo>
                  <a:pt x="249946" y="389"/>
                  <a:pt x="303374" y="24602"/>
                  <a:pt x="340325" y="66853"/>
                </a:cubicBezTo>
                <a:cubicBezTo>
                  <a:pt x="312346" y="103789"/>
                  <a:pt x="297184" y="148869"/>
                  <a:pt x="297215" y="195216"/>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50" name="Google Shape;250;p34"/>
          <p:cNvSpPr/>
          <p:nvPr/>
        </p:nvSpPr>
        <p:spPr>
          <a:xfrm>
            <a:off x="5457184" y="3239067"/>
            <a:ext cx="207424" cy="207393"/>
          </a:xfrm>
          <a:custGeom>
            <a:avLst/>
            <a:gdLst/>
            <a:ahLst/>
            <a:cxnLst/>
            <a:rect l="l" t="t" r="r" b="b"/>
            <a:pathLst>
              <a:path w="207424" h="207393" extrusionOk="0">
                <a:moveTo>
                  <a:pt x="207425" y="91536"/>
                </a:moveTo>
                <a:lnTo>
                  <a:pt x="133114" y="91536"/>
                </a:lnTo>
                <a:lnTo>
                  <a:pt x="185666" y="38984"/>
                </a:lnTo>
                <a:lnTo>
                  <a:pt x="168441" y="21759"/>
                </a:lnTo>
                <a:lnTo>
                  <a:pt x="115889" y="74310"/>
                </a:lnTo>
                <a:lnTo>
                  <a:pt x="115889" y="0"/>
                </a:lnTo>
                <a:lnTo>
                  <a:pt x="91536" y="0"/>
                </a:lnTo>
                <a:lnTo>
                  <a:pt x="91536" y="74310"/>
                </a:lnTo>
                <a:lnTo>
                  <a:pt x="38984" y="21759"/>
                </a:lnTo>
                <a:lnTo>
                  <a:pt x="21758" y="38984"/>
                </a:lnTo>
                <a:lnTo>
                  <a:pt x="74310" y="91536"/>
                </a:lnTo>
                <a:lnTo>
                  <a:pt x="0" y="91536"/>
                </a:lnTo>
                <a:lnTo>
                  <a:pt x="0" y="115858"/>
                </a:lnTo>
                <a:lnTo>
                  <a:pt x="74310" y="115858"/>
                </a:lnTo>
                <a:lnTo>
                  <a:pt x="21758" y="168410"/>
                </a:lnTo>
                <a:lnTo>
                  <a:pt x="38984" y="185635"/>
                </a:lnTo>
                <a:lnTo>
                  <a:pt x="91536" y="133083"/>
                </a:lnTo>
                <a:lnTo>
                  <a:pt x="91536" y="207394"/>
                </a:lnTo>
                <a:lnTo>
                  <a:pt x="115889" y="207394"/>
                </a:lnTo>
                <a:lnTo>
                  <a:pt x="115889" y="133083"/>
                </a:lnTo>
                <a:lnTo>
                  <a:pt x="168441" y="185635"/>
                </a:lnTo>
                <a:lnTo>
                  <a:pt x="185666" y="168410"/>
                </a:lnTo>
                <a:lnTo>
                  <a:pt x="133114" y="115858"/>
                </a:lnTo>
                <a:lnTo>
                  <a:pt x="207425" y="115858"/>
                </a:lnTo>
                <a:lnTo>
                  <a:pt x="207425" y="9153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Inter Light"/>
              <a:ea typeface="Inter Light"/>
              <a:cs typeface="Inter Light"/>
              <a:sym typeface="Inter Light"/>
            </a:endParaRPr>
          </a:p>
        </p:txBody>
      </p:sp>
      <p:sp>
        <p:nvSpPr>
          <p:cNvPr id="251" name="Google Shape;251;p34"/>
          <p:cNvSpPr txBox="1"/>
          <p:nvPr/>
        </p:nvSpPr>
        <p:spPr>
          <a:xfrm>
            <a:off x="374924" y="2832522"/>
            <a:ext cx="2116074" cy="415458"/>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Su</a:t>
            </a:r>
            <a:r>
              <a:rPr lang="tr-TR" sz="1400" dirty="0">
                <a:solidFill>
                  <a:schemeClr val="lt1"/>
                </a:solidFill>
                <a:latin typeface="Inter Light"/>
                <a:ea typeface="Inter Light"/>
                <a:cs typeface="Inter Light"/>
                <a:sym typeface="Inter Light"/>
              </a:rPr>
              <a:t>pport I Provide</a:t>
            </a:r>
            <a:endParaRPr dirty="0"/>
          </a:p>
        </p:txBody>
      </p:sp>
      <p:sp>
        <p:nvSpPr>
          <p:cNvPr id="252" name="Google Shape;252;p34"/>
          <p:cNvSpPr txBox="1"/>
          <p:nvPr/>
        </p:nvSpPr>
        <p:spPr>
          <a:xfrm>
            <a:off x="423439" y="3153582"/>
            <a:ext cx="2912515" cy="1200288"/>
          </a:xfrm>
          <a:prstGeom prst="rect">
            <a:avLst/>
          </a:prstGeom>
          <a:noFill/>
          <a:ln>
            <a:noFill/>
          </a:ln>
        </p:spPr>
        <p:txBody>
          <a:bodyPr spcFirstLastPara="1" wrap="square" lIns="91425" tIns="45700" rIns="91425" bIns="45700" anchor="t" anchorCtr="0">
            <a:spAutoFit/>
          </a:bodyPr>
          <a:lstStyle/>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Setup and usage support.</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Risk settings and position configurations.</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Update notifications.</a:t>
            </a:r>
          </a:p>
          <a:p>
            <a:pPr marL="171450" marR="0" lvl="0" indent="-171450" rtl="0">
              <a:lnSpc>
                <a:spcPct val="150000"/>
              </a:lnSpc>
              <a:spcBef>
                <a:spcPts val="0"/>
              </a:spcBef>
              <a:spcAft>
                <a:spcPts val="0"/>
              </a:spcAft>
              <a:buClr>
                <a:schemeClr val="bg1"/>
              </a:buClr>
              <a:buFont typeface="Arial" panose="020B0604020202020204" pitchFamily="34" charset="0"/>
              <a:buChar char="•"/>
            </a:pPr>
            <a:r>
              <a:rPr lang="tr-TR" sz="1200" dirty="0">
                <a:solidFill>
                  <a:schemeClr val="lt1"/>
                </a:solidFill>
                <a:latin typeface="Inter Light"/>
                <a:ea typeface="Inter Light"/>
                <a:cs typeface="Inter Light"/>
                <a:sym typeface="Inter Light"/>
              </a:rPr>
              <a:t>Guidance tailored for beginners.</a:t>
            </a:r>
            <a:endParaRPr dirty="0"/>
          </a:p>
        </p:txBody>
      </p:sp>
      <p:sp>
        <p:nvSpPr>
          <p:cNvPr id="256" name="Google Shape;256;p34"/>
          <p:cNvSpPr txBox="1"/>
          <p:nvPr/>
        </p:nvSpPr>
        <p:spPr>
          <a:xfrm>
            <a:off x="374924" y="1417790"/>
            <a:ext cx="6718020" cy="1107955"/>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tr-TR" sz="1600" dirty="0">
                <a:solidFill>
                  <a:schemeClr val="bg1"/>
                </a:solidFill>
                <a:latin typeface="Inter Light" panose="020B0604020202020204"/>
                <a:ea typeface="Inter Light" panose="020B0604020202020204"/>
              </a:rPr>
              <a:t>💬 Always Reachable.</a:t>
            </a:r>
          </a:p>
          <a:p>
            <a:pPr marR="0" lvl="0" algn="just" rtl="0">
              <a:lnSpc>
                <a:spcPct val="150000"/>
              </a:lnSpc>
              <a:spcBef>
                <a:spcPts val="0"/>
              </a:spcBef>
              <a:spcAft>
                <a:spcPts val="0"/>
              </a:spcAft>
              <a:buClr>
                <a:schemeClr val="bg1"/>
              </a:buClr>
            </a:pPr>
            <a:r>
              <a:rPr lang="tr-TR" dirty="0">
                <a:solidFill>
                  <a:schemeClr val="bg1"/>
                </a:solidFill>
                <a:latin typeface="Inter Light" panose="020B0604020202020204"/>
                <a:ea typeface="Inter Light" panose="020B0604020202020204"/>
              </a:rPr>
              <a:t>I provide free support for SCALPING AI users at every stage – from setup to usage, risk settings to updates.</a:t>
            </a:r>
            <a:endParaRPr dirty="0">
              <a:solidFill>
                <a:schemeClr val="bg1"/>
              </a:solidFill>
              <a:latin typeface="Inter Light" panose="020B0604020202020204"/>
              <a:ea typeface="Inter Light" panose="020B0604020202020204"/>
            </a:endParaRPr>
          </a:p>
        </p:txBody>
      </p:sp>
      <p:sp>
        <p:nvSpPr>
          <p:cNvPr id="259" name="Google Shape;259;p34"/>
          <p:cNvSpPr txBox="1"/>
          <p:nvPr/>
        </p:nvSpPr>
        <p:spPr>
          <a:xfrm>
            <a:off x="2547241" y="5665898"/>
            <a:ext cx="2769143"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Telegram </a:t>
            </a:r>
            <a:r>
              <a:rPr lang="tr-TR" sz="1400" dirty="0">
                <a:solidFill>
                  <a:schemeClr val="lt1"/>
                </a:solidFill>
                <a:latin typeface="Inter Light"/>
                <a:ea typeface="Inter Light"/>
                <a:cs typeface="Inter Light"/>
                <a:sym typeface="Inter Light"/>
              </a:rPr>
              <a:t>Group</a:t>
            </a:r>
            <a:r>
              <a:rPr lang="en-US" sz="1400" dirty="0">
                <a:solidFill>
                  <a:schemeClr val="lt1"/>
                </a:solidFill>
                <a:latin typeface="Inter Light"/>
                <a:ea typeface="Inter Light"/>
                <a:cs typeface="Inter Light"/>
                <a:sym typeface="Inter Light"/>
              </a:rPr>
              <a:t> (</a:t>
            </a:r>
            <a:r>
              <a:rPr lang="tr-TR" dirty="0">
                <a:solidFill>
                  <a:schemeClr val="lt1"/>
                </a:solidFill>
                <a:latin typeface="Inter Light"/>
                <a:ea typeface="Inter Light"/>
                <a:cs typeface="Inter Light"/>
                <a:sym typeface="Inter Light"/>
              </a:rPr>
              <a:t>Community</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https://t.me/scalpingaiforex</a:t>
            </a:r>
          </a:p>
        </p:txBody>
      </p:sp>
      <p:pic>
        <p:nvPicPr>
          <p:cNvPr id="29" name="Picture Placeholder 28" descr="A person and person with headsets&#10;&#10;Description automatically generated">
            <a:extLst>
              <a:ext uri="{FF2B5EF4-FFF2-40B4-BE49-F238E27FC236}">
                <a16:creationId xmlns:a16="http://schemas.microsoft.com/office/drawing/2014/main" id="{532E1E1A-5951-37A7-608D-42B85C93DA93}"/>
              </a:ext>
            </a:extLst>
          </p:cNvPr>
          <p:cNvPicPr>
            <a:picLocks noGrp="1" noChangeAspect="1"/>
          </p:cNvPicPr>
          <p:nvPr>
            <p:ph type="pic" idx="2"/>
          </p:nvPr>
        </p:nvPicPr>
        <p:blipFill>
          <a:blip r:embed="rId3"/>
          <a:srcRect t="14960" b="14960"/>
          <a:stretch>
            <a:fillRect/>
          </a:stretch>
        </p:blipFill>
        <p:spPr>
          <a:xfrm>
            <a:off x="7480300" y="1279525"/>
            <a:ext cx="4711700" cy="1857375"/>
          </a:xfrm>
          <a:prstGeom prst="rect">
            <a:avLst/>
          </a:prstGeom>
          <a:solidFill>
            <a:schemeClr val="dk1"/>
          </a:solidFill>
          <a:ln>
            <a:noFill/>
          </a:ln>
        </p:spPr>
      </p:pic>
      <p:cxnSp>
        <p:nvCxnSpPr>
          <p:cNvPr id="2" name="Google Shape;625;p49">
            <a:extLst>
              <a:ext uri="{FF2B5EF4-FFF2-40B4-BE49-F238E27FC236}">
                <a16:creationId xmlns:a16="http://schemas.microsoft.com/office/drawing/2014/main" id="{FB898B1C-9AB6-C140-2D14-093A932C3985}"/>
              </a:ext>
            </a:extLst>
          </p:cNvPr>
          <p:cNvCxnSpPr>
            <a:cxnSpLocks/>
          </p:cNvCxnSpPr>
          <p:nvPr/>
        </p:nvCxnSpPr>
        <p:spPr>
          <a:xfrm>
            <a:off x="9153748" y="5548225"/>
            <a:ext cx="2043533" cy="0"/>
          </a:xfrm>
          <a:prstGeom prst="straightConnector1">
            <a:avLst/>
          </a:prstGeom>
          <a:noFill/>
          <a:ln w="9525" cap="flat" cmpd="sng">
            <a:solidFill>
              <a:schemeClr val="lt1"/>
            </a:solidFill>
            <a:prstDash val="solid"/>
            <a:miter lim="800000"/>
            <a:headEnd type="none" w="sm" len="sm"/>
            <a:tailEnd type="none" w="sm" len="sm"/>
          </a:ln>
        </p:spPr>
      </p:cxnSp>
      <p:cxnSp>
        <p:nvCxnSpPr>
          <p:cNvPr id="3" name="Google Shape;625;p49">
            <a:extLst>
              <a:ext uri="{FF2B5EF4-FFF2-40B4-BE49-F238E27FC236}">
                <a16:creationId xmlns:a16="http://schemas.microsoft.com/office/drawing/2014/main" id="{1510D8BA-D27D-6971-D2E4-A60B80EE7846}"/>
              </a:ext>
            </a:extLst>
          </p:cNvPr>
          <p:cNvCxnSpPr>
            <a:cxnSpLocks/>
          </p:cNvCxnSpPr>
          <p:nvPr/>
        </p:nvCxnSpPr>
        <p:spPr>
          <a:xfrm>
            <a:off x="5967799" y="5574724"/>
            <a:ext cx="1991849" cy="0"/>
          </a:xfrm>
          <a:prstGeom prst="straightConnector1">
            <a:avLst/>
          </a:prstGeom>
          <a:noFill/>
          <a:ln w="9525" cap="flat" cmpd="sng">
            <a:solidFill>
              <a:schemeClr val="lt1"/>
            </a:solidFill>
            <a:prstDash val="solid"/>
            <a:miter lim="800000"/>
            <a:headEnd type="none" w="sm" len="sm"/>
            <a:tailEnd type="none" w="sm" len="sm"/>
          </a:ln>
        </p:spPr>
      </p:cxnSp>
      <p:cxnSp>
        <p:nvCxnSpPr>
          <p:cNvPr id="6" name="Google Shape;625;p49">
            <a:extLst>
              <a:ext uri="{FF2B5EF4-FFF2-40B4-BE49-F238E27FC236}">
                <a16:creationId xmlns:a16="http://schemas.microsoft.com/office/drawing/2014/main" id="{5AF3D7E5-A104-E754-3985-7036292DED1D}"/>
              </a:ext>
            </a:extLst>
          </p:cNvPr>
          <p:cNvCxnSpPr>
            <a:cxnSpLocks/>
          </p:cNvCxnSpPr>
          <p:nvPr/>
        </p:nvCxnSpPr>
        <p:spPr>
          <a:xfrm>
            <a:off x="2935889" y="5561135"/>
            <a:ext cx="1991849" cy="0"/>
          </a:xfrm>
          <a:prstGeom prst="straightConnector1">
            <a:avLst/>
          </a:prstGeom>
          <a:noFill/>
          <a:ln w="9525" cap="flat" cmpd="sng">
            <a:solidFill>
              <a:schemeClr val="lt1"/>
            </a:solidFill>
            <a:prstDash val="solid"/>
            <a:miter lim="800000"/>
            <a:headEnd type="none" w="sm" len="sm"/>
            <a:tailEnd type="none" w="sm" len="sm"/>
          </a:ln>
        </p:spPr>
      </p:cxnSp>
      <p:cxnSp>
        <p:nvCxnSpPr>
          <p:cNvPr id="7" name="Google Shape;625;p49">
            <a:extLst>
              <a:ext uri="{FF2B5EF4-FFF2-40B4-BE49-F238E27FC236}">
                <a16:creationId xmlns:a16="http://schemas.microsoft.com/office/drawing/2014/main" id="{00265B56-B82C-FDC7-6EB1-4088F6F522D4}"/>
              </a:ext>
            </a:extLst>
          </p:cNvPr>
          <p:cNvCxnSpPr>
            <a:cxnSpLocks/>
          </p:cNvCxnSpPr>
          <p:nvPr/>
        </p:nvCxnSpPr>
        <p:spPr>
          <a:xfrm flipV="1">
            <a:off x="2410937" y="5120113"/>
            <a:ext cx="0" cy="1398975"/>
          </a:xfrm>
          <a:prstGeom prst="straightConnector1">
            <a:avLst/>
          </a:prstGeom>
          <a:noFill/>
          <a:ln w="9525" cap="flat" cmpd="sng">
            <a:solidFill>
              <a:schemeClr val="lt1"/>
            </a:solidFill>
            <a:prstDash val="solid"/>
            <a:miter lim="800000"/>
            <a:headEnd type="none" w="sm" len="sm"/>
            <a:tailEnd type="none" w="sm" len="sm"/>
          </a:ln>
        </p:spPr>
      </p:cxnSp>
      <p:sp>
        <p:nvSpPr>
          <p:cNvPr id="9" name="TextBox 8">
            <a:extLst>
              <a:ext uri="{FF2B5EF4-FFF2-40B4-BE49-F238E27FC236}">
                <a16:creationId xmlns:a16="http://schemas.microsoft.com/office/drawing/2014/main" id="{3E1D2E68-DB76-2ECE-CA7A-149A0D3E490A}"/>
              </a:ext>
            </a:extLst>
          </p:cNvPr>
          <p:cNvSpPr txBox="1"/>
          <p:nvPr/>
        </p:nvSpPr>
        <p:spPr>
          <a:xfrm>
            <a:off x="280020" y="5017847"/>
            <a:ext cx="1830170"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tr-TR" dirty="0">
                <a:solidFill>
                  <a:schemeClr val="lt1"/>
                </a:solidFill>
                <a:latin typeface="Inter Light" panose="020B0604020202020204"/>
                <a:ea typeface="Inter Light" panose="020B0604020202020204"/>
                <a:cs typeface="Inter Light" panose="020B0604020202020204"/>
                <a:sym typeface="Inter Light"/>
              </a:rPr>
              <a:t>Contact Channels</a:t>
            </a:r>
          </a:p>
          <a:p>
            <a:endParaRPr lang="tr-TR" dirty="0">
              <a:latin typeface="Inter Light" panose="020B0604020202020204"/>
              <a:ea typeface="Inter Light" panose="020B0604020202020204"/>
            </a:endParaRPr>
          </a:p>
        </p:txBody>
      </p:sp>
      <p:sp>
        <p:nvSpPr>
          <p:cNvPr id="30" name="TextBox 29">
            <a:extLst>
              <a:ext uri="{FF2B5EF4-FFF2-40B4-BE49-F238E27FC236}">
                <a16:creationId xmlns:a16="http://schemas.microsoft.com/office/drawing/2014/main" id="{2486DAE6-6DF3-D2BE-7FE6-9D4C4A8D4069}"/>
              </a:ext>
            </a:extLst>
          </p:cNvPr>
          <p:cNvSpPr txBox="1"/>
          <p:nvPr/>
        </p:nvSpPr>
        <p:spPr>
          <a:xfrm>
            <a:off x="5829300" y="5688718"/>
            <a:ext cx="2527288" cy="705258"/>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E</a:t>
            </a:r>
            <a:r>
              <a:rPr lang="tr-TR" dirty="0">
                <a:solidFill>
                  <a:schemeClr val="lt1"/>
                </a:solidFill>
                <a:latin typeface="Inter Light"/>
                <a:ea typeface="Inter Light"/>
                <a:cs typeface="Inter Light"/>
                <a:sym typeface="Inter Light"/>
              </a:rPr>
              <a:t>mail</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scalpingai@bafatech.com</a:t>
            </a:r>
          </a:p>
        </p:txBody>
      </p:sp>
      <p:sp>
        <p:nvSpPr>
          <p:cNvPr id="32" name="TextBox 31">
            <a:extLst>
              <a:ext uri="{FF2B5EF4-FFF2-40B4-BE49-F238E27FC236}">
                <a16:creationId xmlns:a16="http://schemas.microsoft.com/office/drawing/2014/main" id="{8B6497C8-83BE-3326-DACB-12F38F43E8F9}"/>
              </a:ext>
            </a:extLst>
          </p:cNvPr>
          <p:cNvSpPr txBox="1"/>
          <p:nvPr/>
        </p:nvSpPr>
        <p:spPr>
          <a:xfrm>
            <a:off x="8958397" y="5688718"/>
            <a:ext cx="2636678" cy="705258"/>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Web</a:t>
            </a:r>
            <a:r>
              <a:rPr lang="tr-TR" sz="1400" dirty="0">
                <a:solidFill>
                  <a:schemeClr val="lt1"/>
                </a:solidFill>
                <a:latin typeface="Inter Light"/>
                <a:ea typeface="Inter Light"/>
                <a:cs typeface="Inter Light"/>
                <a:sym typeface="Inter Light"/>
              </a:rPr>
              <a:t>s</a:t>
            </a:r>
            <a:r>
              <a:rPr lang="en-US" sz="1400" dirty="0">
                <a:solidFill>
                  <a:schemeClr val="lt1"/>
                </a:solidFill>
                <a:latin typeface="Inter Light"/>
                <a:ea typeface="Inter Light"/>
                <a:cs typeface="Inter Light"/>
                <a:sym typeface="Inter Light"/>
              </a:rPr>
              <a:t>it</a:t>
            </a:r>
            <a:r>
              <a:rPr lang="tr-TR" sz="1400" dirty="0">
                <a:solidFill>
                  <a:schemeClr val="lt1"/>
                </a:solidFill>
                <a:latin typeface="Inter Light"/>
                <a:ea typeface="Inter Light"/>
                <a:cs typeface="Inter Light"/>
                <a:sym typeface="Inter Light"/>
              </a:rPr>
              <a:t>e</a:t>
            </a:r>
            <a:r>
              <a:rPr lang="en-US" sz="1400" dirty="0">
                <a:solidFill>
                  <a:schemeClr val="lt1"/>
                </a:solidFill>
                <a:latin typeface="Inter Light"/>
                <a:ea typeface="Inter Light"/>
                <a:cs typeface="Inter Light"/>
                <a:sym typeface="Inter Light"/>
              </a:rPr>
              <a:t>:</a:t>
            </a: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https://bafatech.com/scalpingai</a:t>
            </a:r>
          </a:p>
        </p:txBody>
      </p:sp>
      <p:sp>
        <p:nvSpPr>
          <p:cNvPr id="33" name="TextBox 32">
            <a:extLst>
              <a:ext uri="{FF2B5EF4-FFF2-40B4-BE49-F238E27FC236}">
                <a16:creationId xmlns:a16="http://schemas.microsoft.com/office/drawing/2014/main" id="{7244AD7D-3525-C466-C212-8FDF23727DDE}"/>
              </a:ext>
            </a:extLst>
          </p:cNvPr>
          <p:cNvSpPr txBox="1"/>
          <p:nvPr/>
        </p:nvSpPr>
        <p:spPr>
          <a:xfrm>
            <a:off x="363820" y="5646683"/>
            <a:ext cx="1504102" cy="954107"/>
          </a:xfrm>
          <a:prstGeom prst="rect">
            <a:avLst/>
          </a:prstGeom>
          <a:noFill/>
        </p:spPr>
        <p:txBody>
          <a:bodyPr wrap="square" rtlCol="0">
            <a:spAutoFit/>
          </a:bodyPr>
          <a:lstStyle/>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 Telegram </a:t>
            </a:r>
            <a:endParaRPr lang="tr-TR" sz="1400" dirty="0">
              <a:solidFill>
                <a:schemeClr val="lt1"/>
              </a:solidFill>
              <a:latin typeface="Inter Light"/>
              <a:ea typeface="Inter Light"/>
              <a:cs typeface="Inter Light"/>
              <a:sym typeface="Inter Light"/>
            </a:endParaRPr>
          </a:p>
          <a:p>
            <a:pPr marL="0" marR="0" lvl="0" indent="0" algn="ctr" rtl="0">
              <a:lnSpc>
                <a:spcPct val="150000"/>
              </a:lnSpc>
              <a:spcBef>
                <a:spcPts val="0"/>
              </a:spcBef>
              <a:spcAft>
                <a:spcPts val="0"/>
              </a:spcAft>
              <a:buNone/>
            </a:pPr>
            <a:r>
              <a:rPr lang="en-US" sz="1400" dirty="0">
                <a:solidFill>
                  <a:schemeClr val="lt1"/>
                </a:solidFill>
                <a:latin typeface="Inter Light"/>
                <a:ea typeface="Inter Light"/>
                <a:cs typeface="Inter Light"/>
                <a:sym typeface="Inter Light"/>
              </a:rPr>
              <a:t>@scalpingai</a:t>
            </a:r>
          </a:p>
          <a:p>
            <a:pPr algn="ctr"/>
            <a:endParaRPr lang="tr-TR" dirty="0"/>
          </a:p>
        </p:txBody>
      </p:sp>
      <p:cxnSp>
        <p:nvCxnSpPr>
          <p:cNvPr id="34" name="Google Shape;625;p49">
            <a:extLst>
              <a:ext uri="{FF2B5EF4-FFF2-40B4-BE49-F238E27FC236}">
                <a16:creationId xmlns:a16="http://schemas.microsoft.com/office/drawing/2014/main" id="{8040FB13-AABE-05CB-6F6C-E5FADC4CEDCD}"/>
              </a:ext>
            </a:extLst>
          </p:cNvPr>
          <p:cNvCxnSpPr>
            <a:cxnSpLocks/>
          </p:cNvCxnSpPr>
          <p:nvPr/>
        </p:nvCxnSpPr>
        <p:spPr>
          <a:xfrm flipV="1">
            <a:off x="5376317" y="5120112"/>
            <a:ext cx="0" cy="1398975"/>
          </a:xfrm>
          <a:prstGeom prst="straightConnector1">
            <a:avLst/>
          </a:prstGeom>
          <a:noFill/>
          <a:ln w="9525" cap="flat" cmpd="sng">
            <a:solidFill>
              <a:schemeClr val="lt1"/>
            </a:solidFill>
            <a:prstDash val="solid"/>
            <a:miter lim="800000"/>
            <a:headEnd type="none" w="sm" len="sm"/>
            <a:tailEnd type="none" w="sm" len="sm"/>
          </a:ln>
        </p:spPr>
      </p:cxnSp>
      <p:cxnSp>
        <p:nvCxnSpPr>
          <p:cNvPr id="35" name="Google Shape;625;p49">
            <a:extLst>
              <a:ext uri="{FF2B5EF4-FFF2-40B4-BE49-F238E27FC236}">
                <a16:creationId xmlns:a16="http://schemas.microsoft.com/office/drawing/2014/main" id="{C8AD7FCD-D68D-605E-5279-32C9D80A3FB4}"/>
              </a:ext>
            </a:extLst>
          </p:cNvPr>
          <p:cNvCxnSpPr>
            <a:cxnSpLocks/>
          </p:cNvCxnSpPr>
          <p:nvPr/>
        </p:nvCxnSpPr>
        <p:spPr>
          <a:xfrm flipV="1">
            <a:off x="8657492" y="5105949"/>
            <a:ext cx="0" cy="1398975"/>
          </a:xfrm>
          <a:prstGeom prst="straightConnector1">
            <a:avLst/>
          </a:prstGeom>
          <a:noFill/>
          <a:ln w="9525" cap="flat" cmpd="sng">
            <a:solidFill>
              <a:schemeClr val="lt1"/>
            </a:solidFill>
            <a:prstDash val="solid"/>
            <a:miter lim="800000"/>
            <a:headEnd type="none" w="sm" len="sm"/>
            <a:tailEnd type="none" w="sm" len="sm"/>
          </a:ln>
        </p:spPr>
      </p:cxnSp>
      <p:sp>
        <p:nvSpPr>
          <p:cNvPr id="36" name="TextBox 35">
            <a:extLst>
              <a:ext uri="{FF2B5EF4-FFF2-40B4-BE49-F238E27FC236}">
                <a16:creationId xmlns:a16="http://schemas.microsoft.com/office/drawing/2014/main" id="{9E708A3D-C8B7-4C01-285E-D8CB947E2F6E}"/>
              </a:ext>
            </a:extLst>
          </p:cNvPr>
          <p:cNvSpPr txBox="1"/>
          <p:nvPr/>
        </p:nvSpPr>
        <p:spPr>
          <a:xfrm>
            <a:off x="6071177" y="5017847"/>
            <a:ext cx="2043533" cy="380682"/>
          </a:xfrm>
          <a:prstGeom prst="rect">
            <a:avLst/>
          </a:prstGeom>
          <a:noFill/>
        </p:spPr>
        <p:txBody>
          <a:bodyPr wrap="square" rtlCol="0">
            <a:spAutoFit/>
          </a:bodyPr>
          <a:lstStyle/>
          <a:p>
            <a:pPr>
              <a:lnSpc>
                <a:spcPct val="150000"/>
              </a:lnSpc>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tr-TR" dirty="0">
                <a:solidFill>
                  <a:schemeClr val="lt1"/>
                </a:solidFill>
                <a:latin typeface="Inter Light" panose="020B0604020202020204"/>
                <a:ea typeface="Inter Light" panose="020B0604020202020204"/>
                <a:cs typeface="Inter Light" panose="020B0604020202020204"/>
                <a:sym typeface="Inter Light"/>
              </a:rPr>
              <a:t>Contact Channels</a:t>
            </a:r>
            <a:endParaRPr lang="en-US" sz="1400" dirty="0">
              <a:solidFill>
                <a:schemeClr val="lt1"/>
              </a:solidFill>
              <a:latin typeface="Inter Light"/>
              <a:ea typeface="Inter Light"/>
              <a:cs typeface="Inter Light"/>
              <a:sym typeface="Inter Light"/>
            </a:endParaRPr>
          </a:p>
        </p:txBody>
      </p:sp>
      <p:sp>
        <p:nvSpPr>
          <p:cNvPr id="37" name="TextBox 36">
            <a:extLst>
              <a:ext uri="{FF2B5EF4-FFF2-40B4-BE49-F238E27FC236}">
                <a16:creationId xmlns:a16="http://schemas.microsoft.com/office/drawing/2014/main" id="{F6CA1C4D-D208-5368-3FED-DEC61ED3FB3A}"/>
              </a:ext>
            </a:extLst>
          </p:cNvPr>
          <p:cNvSpPr txBox="1"/>
          <p:nvPr/>
        </p:nvSpPr>
        <p:spPr>
          <a:xfrm>
            <a:off x="9254969" y="5017847"/>
            <a:ext cx="2043533" cy="630942"/>
          </a:xfrm>
          <a:prstGeom prst="rect">
            <a:avLst/>
          </a:prstGeom>
          <a:noFill/>
        </p:spPr>
        <p:txBody>
          <a:bodyPr wrap="square" rtlCol="0">
            <a:spAutoFit/>
          </a:bodyPr>
          <a:lstStyle/>
          <a:p>
            <a:pPr marL="0" marR="0" lvl="0" indent="0" algn="l" rtl="0">
              <a:lnSpc>
                <a:spcPct val="150000"/>
              </a:lnSpc>
              <a:spcBef>
                <a:spcPts val="0"/>
              </a:spcBef>
              <a:spcAft>
                <a:spcPts val="0"/>
              </a:spcAft>
              <a:buNone/>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tr-TR" dirty="0">
                <a:solidFill>
                  <a:schemeClr val="lt1"/>
                </a:solidFill>
                <a:latin typeface="Inter Light" panose="020B0604020202020204"/>
                <a:ea typeface="Inter Light" panose="020B0604020202020204"/>
                <a:cs typeface="Inter Light" panose="020B0604020202020204"/>
                <a:sym typeface="Inter Light"/>
              </a:rPr>
              <a:t>Contact Channels</a:t>
            </a:r>
            <a:endParaRPr lang="en-US" sz="1400" dirty="0">
              <a:solidFill>
                <a:schemeClr val="lt1"/>
              </a:solidFill>
              <a:latin typeface="Inter Light"/>
              <a:ea typeface="Inter Light"/>
              <a:cs typeface="Inter Light"/>
              <a:sym typeface="Inter Light"/>
            </a:endParaRPr>
          </a:p>
          <a:p>
            <a:endParaRPr lang="tr-TR" dirty="0">
              <a:latin typeface="Inter Light" panose="020B0604020202020204"/>
              <a:ea typeface="Inter Light" panose="020B0604020202020204"/>
            </a:endParaRPr>
          </a:p>
        </p:txBody>
      </p:sp>
      <p:sp>
        <p:nvSpPr>
          <p:cNvPr id="38" name="TextBox 37">
            <a:extLst>
              <a:ext uri="{FF2B5EF4-FFF2-40B4-BE49-F238E27FC236}">
                <a16:creationId xmlns:a16="http://schemas.microsoft.com/office/drawing/2014/main" id="{7976A09B-8521-3DA6-808E-5517EA5ACC99}"/>
              </a:ext>
            </a:extLst>
          </p:cNvPr>
          <p:cNvSpPr txBox="1"/>
          <p:nvPr/>
        </p:nvSpPr>
        <p:spPr>
          <a:xfrm>
            <a:off x="3037822" y="5017847"/>
            <a:ext cx="2043533" cy="380682"/>
          </a:xfrm>
          <a:prstGeom prst="rect">
            <a:avLst/>
          </a:prstGeom>
          <a:noFill/>
        </p:spPr>
        <p:txBody>
          <a:bodyPr wrap="square" rtlCol="0">
            <a:spAutoFit/>
          </a:bodyPr>
          <a:lstStyle/>
          <a:p>
            <a:pPr>
              <a:lnSpc>
                <a:spcPct val="150000"/>
              </a:lnSpc>
            </a:pPr>
            <a:r>
              <a:rPr lang="en-US" sz="1400" dirty="0">
                <a:solidFill>
                  <a:schemeClr val="lt1"/>
                </a:solidFill>
                <a:latin typeface="Inter Light" panose="020B0604020202020204"/>
                <a:ea typeface="Inter Light" panose="020B0604020202020204"/>
                <a:cs typeface="Inter Light" panose="020B0604020202020204"/>
                <a:sym typeface="Inter Light"/>
              </a:rPr>
              <a:t>📩 </a:t>
            </a:r>
            <a:r>
              <a:rPr lang="tr-TR" dirty="0">
                <a:solidFill>
                  <a:schemeClr val="lt1"/>
                </a:solidFill>
                <a:latin typeface="Inter Light" panose="020B0604020202020204"/>
                <a:ea typeface="Inter Light" panose="020B0604020202020204"/>
                <a:cs typeface="Inter Light" panose="020B0604020202020204"/>
                <a:sym typeface="Inter Light"/>
              </a:rPr>
              <a:t>Contact Channels</a:t>
            </a:r>
            <a:endParaRPr lang="en-US" sz="1400" dirty="0">
              <a:solidFill>
                <a:schemeClr val="lt1"/>
              </a:solidFill>
              <a:latin typeface="Inter Light"/>
              <a:ea typeface="Inter Light"/>
              <a:cs typeface="Inter Light"/>
              <a:sym typeface="Inter Light"/>
            </a:endParaRPr>
          </a:p>
        </p:txBody>
      </p:sp>
      <p:cxnSp>
        <p:nvCxnSpPr>
          <p:cNvPr id="39" name="Google Shape;625;p49">
            <a:extLst>
              <a:ext uri="{FF2B5EF4-FFF2-40B4-BE49-F238E27FC236}">
                <a16:creationId xmlns:a16="http://schemas.microsoft.com/office/drawing/2014/main" id="{BD4FF52C-1ED5-31F8-4FEE-414D9BEB779A}"/>
              </a:ext>
            </a:extLst>
          </p:cNvPr>
          <p:cNvCxnSpPr>
            <a:cxnSpLocks/>
          </p:cNvCxnSpPr>
          <p:nvPr/>
        </p:nvCxnSpPr>
        <p:spPr>
          <a:xfrm>
            <a:off x="199181" y="5548225"/>
            <a:ext cx="1991849"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Office Theme">
  <a:themeElements>
    <a:clrScheme name="Custom 6">
      <a:dk1>
        <a:srgbClr val="000000"/>
      </a:dk1>
      <a:lt1>
        <a:srgbClr val="FFFFFF"/>
      </a:lt1>
      <a:dk2>
        <a:srgbClr val="000000"/>
      </a:dk2>
      <a:lt2>
        <a:srgbClr val="FFFFFF"/>
      </a:lt2>
      <a:accent1>
        <a:srgbClr val="E41E2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TotalTime>
  <Words>1461</Words>
  <Application>Microsoft Office PowerPoint</Application>
  <PresentationFormat>Widescreen</PresentationFormat>
  <Paragraphs>126</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Inter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fatih selim demir</dc:creator>
  <cp:lastModifiedBy>fatih selim demir</cp:lastModifiedBy>
  <cp:revision>4</cp:revision>
  <dcterms:modified xsi:type="dcterms:W3CDTF">2025-05-25T22:01:14Z</dcterms:modified>
</cp:coreProperties>
</file>